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36"/>
  </p:notesMasterIdLst>
  <p:sldIdLst>
    <p:sldId id="256" r:id="rId3"/>
    <p:sldId id="257" r:id="rId4"/>
    <p:sldId id="258" r:id="rId5"/>
    <p:sldId id="307" r:id="rId6"/>
    <p:sldId id="3778" r:id="rId7"/>
    <p:sldId id="3779" r:id="rId8"/>
    <p:sldId id="317" r:id="rId9"/>
    <p:sldId id="3769" r:id="rId10"/>
    <p:sldId id="319" r:id="rId11"/>
    <p:sldId id="3770" r:id="rId12"/>
    <p:sldId id="320" r:id="rId13"/>
    <p:sldId id="321" r:id="rId14"/>
    <p:sldId id="3771" r:id="rId15"/>
    <p:sldId id="3772" r:id="rId16"/>
    <p:sldId id="323" r:id="rId17"/>
    <p:sldId id="325" r:id="rId18"/>
    <p:sldId id="326" r:id="rId19"/>
    <p:sldId id="3774" r:id="rId20"/>
    <p:sldId id="3773" r:id="rId21"/>
    <p:sldId id="328" r:id="rId22"/>
    <p:sldId id="3776" r:id="rId23"/>
    <p:sldId id="3777" r:id="rId24"/>
    <p:sldId id="3775" r:id="rId25"/>
    <p:sldId id="331" r:id="rId26"/>
    <p:sldId id="332" r:id="rId27"/>
    <p:sldId id="335" r:id="rId28"/>
    <p:sldId id="346" r:id="rId29"/>
    <p:sldId id="337" r:id="rId30"/>
    <p:sldId id="341" r:id="rId31"/>
    <p:sldId id="334" r:id="rId32"/>
    <p:sldId id="339" r:id="rId33"/>
    <p:sldId id="278" r:id="rId34"/>
    <p:sldId id="3765" r:id="rId35"/>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7"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868D92"/>
    <a:srgbClr val="D6D7D7"/>
    <a:srgbClr val="3885DC"/>
    <a:srgbClr val="3582D9"/>
    <a:srgbClr val="4ECDC4"/>
    <a:srgbClr val="7FA650"/>
    <a:srgbClr val="EDF2F7"/>
    <a:srgbClr val="FFF8ED"/>
    <a:srgbClr val="FFF3E0"/>
    <a:srgbClr val="F8F9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01"/>
    <p:restoredTop sz="96327"/>
  </p:normalViewPr>
  <p:slideViewPr>
    <p:cSldViewPr snapToGrid="0">
      <p:cViewPr varScale="1">
        <p:scale>
          <a:sx n="127" d="100"/>
          <a:sy n="127" d="100"/>
        </p:scale>
        <p:origin x="132" y="8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viewProps" Target="viewProps.xml"/><Relationship Id="rId21" Type="http://schemas.openxmlformats.org/officeDocument/2006/relationships/slide" Target="slides/slide19.xml"/><Relationship Id="rId34" Type="http://schemas.openxmlformats.org/officeDocument/2006/relationships/slide" Target="slides/slide32.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5-05-16T15:16:15.210" idx="14">
    <p:pos x="146" y="146"/>
    <p:text/>
    <p:extLst>
      <p:ext uri="{C676402C-5697-4E1C-873F-D02D1690AC5C}">
        <p15:threadingInfo xmlns:p15="http://schemas.microsoft.com/office/powerpoint/2012/main" timeZoneBias="-480"/>
      </p:ext>
    </p:extLst>
  </p:cm>
</p:cmLst>
</file>

<file path=ppt/drawings/_rels/vmlDrawing1.vml.rels><?xml version="1.0" encoding="UTF-8" standalone="yes"?>
<Relationships xmlns="http://schemas.openxmlformats.org/package/2006/relationships"><Relationship Id="rId1" Type="http://schemas.openxmlformats.org/officeDocument/2006/relationships/image" Target="../media/image13.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1.wmf"/><Relationship Id="rId3" Type="http://schemas.openxmlformats.org/officeDocument/2006/relationships/image" Target="../media/image16.wmf"/><Relationship Id="rId7" Type="http://schemas.openxmlformats.org/officeDocument/2006/relationships/image" Target="../media/image20.wmf"/><Relationship Id="rId12" Type="http://schemas.openxmlformats.org/officeDocument/2006/relationships/image" Target="../media/image25.wmf"/><Relationship Id="rId2" Type="http://schemas.openxmlformats.org/officeDocument/2006/relationships/image" Target="../media/image15.wmf"/><Relationship Id="rId1" Type="http://schemas.openxmlformats.org/officeDocument/2006/relationships/image" Target="../media/image14.emf"/><Relationship Id="rId6" Type="http://schemas.openxmlformats.org/officeDocument/2006/relationships/image" Target="../media/image19.wmf"/><Relationship Id="rId11" Type="http://schemas.openxmlformats.org/officeDocument/2006/relationships/image" Target="../media/image24.wmf"/><Relationship Id="rId5" Type="http://schemas.openxmlformats.org/officeDocument/2006/relationships/image" Target="../media/image18.wmf"/><Relationship Id="rId10" Type="http://schemas.openxmlformats.org/officeDocument/2006/relationships/image" Target="../media/image23.wmf"/><Relationship Id="rId4" Type="http://schemas.openxmlformats.org/officeDocument/2006/relationships/image" Target="../media/image17.wmf"/><Relationship Id="rId9"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1.emf"/><Relationship Id="rId2" Type="http://schemas.openxmlformats.org/officeDocument/2006/relationships/image" Target="../media/image40.emf"/><Relationship Id="rId1" Type="http://schemas.openxmlformats.org/officeDocument/2006/relationships/image" Target="../media/image39.emf"/><Relationship Id="rId5" Type="http://schemas.openxmlformats.org/officeDocument/2006/relationships/image" Target="../media/image43.emf"/><Relationship Id="rId4" Type="http://schemas.openxmlformats.org/officeDocument/2006/relationships/image" Target="../media/image42.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48.emf"/><Relationship Id="rId1" Type="http://schemas.openxmlformats.org/officeDocument/2006/relationships/image" Target="../media/image47.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33</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2025-05-17</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2025-05-17</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g"/><Relationship Id="rId1" Type="http://schemas.openxmlformats.org/officeDocument/2006/relationships/slideLayout" Target="../slideLayouts/slideLayout13.xml"/><Relationship Id="rId5" Type="http://schemas.openxmlformats.org/officeDocument/2006/relationships/comments" Target="../comments/comment1.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image" Target="../media/image3.jpeg"/><Relationship Id="rId5" Type="http://schemas.openxmlformats.org/officeDocument/2006/relationships/tags" Target="../tags/tag5.xml"/><Relationship Id="rId10" Type="http://schemas.openxmlformats.org/officeDocument/2006/relationships/image" Target="../media/image11.jpg"/><Relationship Id="rId4" Type="http://schemas.openxmlformats.org/officeDocument/2006/relationships/tags" Target="../tags/tag4.xml"/><Relationship Id="rId9"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3.emf"/><Relationship Id="rId7"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16.wmf"/><Relationship Id="rId13" Type="http://schemas.openxmlformats.org/officeDocument/2006/relationships/oleObject" Target="../embeddings/oleObject8.bin"/><Relationship Id="rId18" Type="http://schemas.openxmlformats.org/officeDocument/2006/relationships/image" Target="../media/image20.wmf"/><Relationship Id="rId26" Type="http://schemas.openxmlformats.org/officeDocument/2006/relationships/image" Target="../media/image24.wmf"/><Relationship Id="rId3" Type="http://schemas.openxmlformats.org/officeDocument/2006/relationships/oleObject" Target="../embeddings/oleObject2.bin"/><Relationship Id="rId21" Type="http://schemas.openxmlformats.org/officeDocument/2006/relationships/oleObject" Target="../embeddings/oleObject12.bin"/><Relationship Id="rId7" Type="http://schemas.openxmlformats.org/officeDocument/2006/relationships/oleObject" Target="../embeddings/oleObject4.bin"/><Relationship Id="rId12" Type="http://schemas.openxmlformats.org/officeDocument/2006/relationships/image" Target="../media/image17.wmf"/><Relationship Id="rId17" Type="http://schemas.openxmlformats.org/officeDocument/2006/relationships/oleObject" Target="../embeddings/oleObject10.bin"/><Relationship Id="rId25" Type="http://schemas.openxmlformats.org/officeDocument/2006/relationships/oleObject" Target="../embeddings/oleObject14.bin"/><Relationship Id="rId2" Type="http://schemas.openxmlformats.org/officeDocument/2006/relationships/slideLayout" Target="../slideLayouts/slideLayout13.xml"/><Relationship Id="rId16" Type="http://schemas.openxmlformats.org/officeDocument/2006/relationships/image" Target="../media/image19.wmf"/><Relationship Id="rId20" Type="http://schemas.openxmlformats.org/officeDocument/2006/relationships/image" Target="../media/image21.wmf"/><Relationship Id="rId29" Type="http://schemas.openxmlformats.org/officeDocument/2006/relationships/image" Target="../media/image3.jpeg"/><Relationship Id="rId1" Type="http://schemas.openxmlformats.org/officeDocument/2006/relationships/vmlDrawing" Target="../drawings/vmlDrawing2.vml"/><Relationship Id="rId6" Type="http://schemas.openxmlformats.org/officeDocument/2006/relationships/image" Target="../media/image15.wmf"/><Relationship Id="rId11" Type="http://schemas.openxmlformats.org/officeDocument/2006/relationships/oleObject" Target="../embeddings/oleObject7.bin"/><Relationship Id="rId24" Type="http://schemas.openxmlformats.org/officeDocument/2006/relationships/image" Target="../media/image23.wmf"/><Relationship Id="rId5" Type="http://schemas.openxmlformats.org/officeDocument/2006/relationships/oleObject" Target="../embeddings/oleObject3.bin"/><Relationship Id="rId15" Type="http://schemas.openxmlformats.org/officeDocument/2006/relationships/oleObject" Target="../embeddings/oleObject9.bin"/><Relationship Id="rId23" Type="http://schemas.openxmlformats.org/officeDocument/2006/relationships/oleObject" Target="../embeddings/oleObject13.bin"/><Relationship Id="rId28" Type="http://schemas.openxmlformats.org/officeDocument/2006/relationships/image" Target="../media/image25.wmf"/><Relationship Id="rId10" Type="http://schemas.openxmlformats.org/officeDocument/2006/relationships/oleObject" Target="../embeddings/oleObject6.bin"/><Relationship Id="rId19" Type="http://schemas.openxmlformats.org/officeDocument/2006/relationships/oleObject" Target="../embeddings/oleObject11.bin"/><Relationship Id="rId4" Type="http://schemas.openxmlformats.org/officeDocument/2006/relationships/image" Target="../media/image14.emf"/><Relationship Id="rId9" Type="http://schemas.openxmlformats.org/officeDocument/2006/relationships/oleObject" Target="../embeddings/oleObject5.bin"/><Relationship Id="rId14" Type="http://schemas.openxmlformats.org/officeDocument/2006/relationships/image" Target="../media/image18.wmf"/><Relationship Id="rId22" Type="http://schemas.openxmlformats.org/officeDocument/2006/relationships/image" Target="../media/image22.wmf"/><Relationship Id="rId27"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8" Type="http://schemas.openxmlformats.org/officeDocument/2006/relationships/image" Target="../media/image28.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7.wmf"/><Relationship Id="rId11" Type="http://schemas.openxmlformats.org/officeDocument/2006/relationships/image" Target="../media/image35.png"/><Relationship Id="rId5" Type="http://schemas.openxmlformats.org/officeDocument/2006/relationships/oleObject" Target="../embeddings/oleObject17.bin"/><Relationship Id="rId10" Type="http://schemas.openxmlformats.org/officeDocument/2006/relationships/image" Target="../media/image34.png"/><Relationship Id="rId4" Type="http://schemas.openxmlformats.org/officeDocument/2006/relationships/image" Target="../media/image26.wmf"/></Relationships>
</file>

<file path=ppt/slides/_rels/slide15.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jpeg"/><Relationship Id="rId4" Type="http://schemas.openxmlformats.org/officeDocument/2006/relationships/tags" Target="../tags/tag12.xml"/><Relationship Id="rId9"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9.xml"/><Relationship Id="rId7" Type="http://schemas.openxmlformats.org/officeDocument/2006/relationships/image" Target="../media/image29.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3.xml"/><Relationship Id="rId5" Type="http://schemas.openxmlformats.org/officeDocument/2006/relationships/tags" Target="../tags/tag21.xml"/><Relationship Id="rId4" Type="http://schemas.openxmlformats.org/officeDocument/2006/relationships/tags" Target="../tags/tag20.xml"/></Relationships>
</file>

<file path=ppt/slides/_rels/slide1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24.xml"/><Relationship Id="rId7" Type="http://schemas.openxmlformats.org/officeDocument/2006/relationships/image" Target="../media/image32.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tags" Target="../tags/tag27.xml"/><Relationship Id="rId7" Type="http://schemas.openxmlformats.org/officeDocument/2006/relationships/image" Target="../media/image3.jpe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36.png"/><Relationship Id="rId5" Type="http://schemas.openxmlformats.org/officeDocument/2006/relationships/image" Target="../media/image33.png"/><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7.emf"/><Relationship Id="rId3" Type="http://schemas.openxmlformats.org/officeDocument/2006/relationships/tags" Target="../tags/tag30.xml"/><Relationship Id="rId7" Type="http://schemas.openxmlformats.org/officeDocument/2006/relationships/image" Target="../media/image3.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1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8.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1.emf"/><Relationship Id="rId18" Type="http://schemas.openxmlformats.org/officeDocument/2006/relationships/image" Target="../media/image3.jpeg"/><Relationship Id="rId7" Type="http://schemas.openxmlformats.org/officeDocument/2006/relationships/image" Target="../media/image45.png"/><Relationship Id="rId12" Type="http://schemas.openxmlformats.org/officeDocument/2006/relationships/oleObject" Target="../embeddings/oleObject21.bin"/><Relationship Id="rId17" Type="http://schemas.openxmlformats.org/officeDocument/2006/relationships/image" Target="../media/image43.emf"/><Relationship Id="rId2" Type="http://schemas.openxmlformats.org/officeDocument/2006/relationships/slideLayout" Target="../slideLayouts/slideLayout13.xml"/><Relationship Id="rId16" Type="http://schemas.openxmlformats.org/officeDocument/2006/relationships/oleObject" Target="../embeddings/oleObject23.bin"/><Relationship Id="rId1" Type="http://schemas.openxmlformats.org/officeDocument/2006/relationships/vmlDrawing" Target="../drawings/vmlDrawing4.vml"/><Relationship Id="rId6" Type="http://schemas.openxmlformats.org/officeDocument/2006/relationships/image" Target="../media/image44.png"/><Relationship Id="rId11" Type="http://schemas.openxmlformats.org/officeDocument/2006/relationships/image" Target="../media/image40.emf"/><Relationship Id="rId5" Type="http://schemas.openxmlformats.org/officeDocument/2006/relationships/image" Target="../media/image380.png"/><Relationship Id="rId15" Type="http://schemas.openxmlformats.org/officeDocument/2006/relationships/image" Target="../media/image42.emf"/><Relationship Id="rId10" Type="http://schemas.openxmlformats.org/officeDocument/2006/relationships/oleObject" Target="../embeddings/oleObject20.bin"/><Relationship Id="rId4" Type="http://schemas.openxmlformats.org/officeDocument/2006/relationships/image" Target="../media/image370.png"/><Relationship Id="rId9" Type="http://schemas.openxmlformats.org/officeDocument/2006/relationships/image" Target="../media/image39.emf"/><Relationship Id="rId14" Type="http://schemas.openxmlformats.org/officeDocument/2006/relationships/oleObject" Target="../embeddings/oleObject22.bin"/></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49.png"/><Relationship Id="rId7" Type="http://schemas.openxmlformats.org/officeDocument/2006/relationships/image" Target="../media/image53.png"/><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52.png"/><Relationship Id="rId11" Type="http://schemas.openxmlformats.org/officeDocument/2006/relationships/image" Target="../media/image48.emf"/><Relationship Id="rId5" Type="http://schemas.openxmlformats.org/officeDocument/2006/relationships/image" Target="../media/image51.png"/><Relationship Id="rId10" Type="http://schemas.openxmlformats.org/officeDocument/2006/relationships/oleObject" Target="../embeddings/oleObject25.bin"/><Relationship Id="rId4" Type="http://schemas.openxmlformats.org/officeDocument/2006/relationships/image" Target="../media/image50.png"/><Relationship Id="rId9" Type="http://schemas.openxmlformats.org/officeDocument/2006/relationships/image" Target="../media/image47.emf"/></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slideLayout" Target="../slideLayouts/slideLayout13.xml"/><Relationship Id="rId1" Type="http://schemas.openxmlformats.org/officeDocument/2006/relationships/tags" Target="../tags/tag33.xml"/><Relationship Id="rId6" Type="http://schemas.openxmlformats.org/officeDocument/2006/relationships/image" Target="../media/image3.jpeg"/><Relationship Id="rId5" Type="http://schemas.openxmlformats.org/officeDocument/2006/relationships/image" Target="../media/image58.png"/><Relationship Id="rId4" Type="http://schemas.openxmlformats.org/officeDocument/2006/relationships/image" Target="../media/image57.jpeg"/></Relationships>
</file>

<file path=ppt/slides/_rels/slide25.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36.xml"/><Relationship Id="rId7"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s>
</file>

<file path=ppt/slides/_rels/slide26.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tags" Target="../tags/tag42.xml"/><Relationship Id="rId7" Type="http://schemas.openxmlformats.org/officeDocument/2006/relationships/image" Target="../media/image59.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62.png"/><Relationship Id="rId4" Type="http://schemas.openxmlformats.org/officeDocument/2006/relationships/tags" Target="../tags/tag43.xml"/><Relationship Id="rId9" Type="http://schemas.openxmlformats.org/officeDocument/2006/relationships/image" Target="../media/image61.png"/></Relationships>
</file>

<file path=ppt/slides/_rels/slide27.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3.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63.png"/><Relationship Id="rId5" Type="http://schemas.openxmlformats.org/officeDocument/2006/relationships/slideLayout" Target="../slideLayouts/slideLayout13.xml"/><Relationship Id="rId4" Type="http://schemas.openxmlformats.org/officeDocument/2006/relationships/tags" Target="../tags/tag47.xml"/></Relationships>
</file>

<file path=ppt/slides/_rels/slide28.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64.png"/><Relationship Id="rId5" Type="http://schemas.openxmlformats.org/officeDocument/2006/relationships/slideLayout" Target="../slideLayouts/slideLayout13.xml"/><Relationship Id="rId4" Type="http://schemas.openxmlformats.org/officeDocument/2006/relationships/tags" Target="../tags/tag51.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3.jpe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jpeg"/><Relationship Id="rId1" Type="http://schemas.openxmlformats.org/officeDocument/2006/relationships/slideLayout" Target="../slideLayouts/slideLayout2.xml"/><Relationship Id="rId4" Type="http://schemas.openxmlformats.org/officeDocument/2006/relationships/image" Target="../media/image8.svg"/></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3.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6" name="直接连接符 15"/>
          <p:cNvCxnSpPr>
            <a:cxnSpLocks/>
          </p:cNvCxnSpPr>
          <p:nvPr/>
        </p:nvCxnSpPr>
        <p:spPr>
          <a:xfrm>
            <a:off x="6627495" y="1571241"/>
            <a:ext cx="0" cy="517247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4" y="1132840"/>
            <a:ext cx="93808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Vertical Federated Learning with Positive and Unlabeled data(VFPU)</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33" name="组合 32">
            <a:extLst>
              <a:ext uri="{FF2B5EF4-FFF2-40B4-BE49-F238E27FC236}">
                <a16:creationId xmlns:a16="http://schemas.microsoft.com/office/drawing/2014/main" id="{06C1BD64-45A9-41DD-9D96-B36436B83E0D}"/>
              </a:ext>
            </a:extLst>
          </p:cNvPr>
          <p:cNvGrpSpPr/>
          <p:nvPr/>
        </p:nvGrpSpPr>
        <p:grpSpPr>
          <a:xfrm>
            <a:off x="2042537" y="1545856"/>
            <a:ext cx="4344068" cy="5197859"/>
            <a:chOff x="1773327" y="1571241"/>
            <a:chExt cx="4344068" cy="5197859"/>
          </a:xfrm>
        </p:grpSpPr>
        <p:grpSp>
          <p:nvGrpSpPr>
            <p:cNvPr id="17" name="组合 16">
              <a:extLst>
                <a:ext uri="{FF2B5EF4-FFF2-40B4-BE49-F238E27FC236}">
                  <a16:creationId xmlns:a16="http://schemas.microsoft.com/office/drawing/2014/main" id="{5FCB9B25-88C1-44A0-8F9D-D2C6B7D0498B}"/>
                </a:ext>
              </a:extLst>
            </p:cNvPr>
            <p:cNvGrpSpPr/>
            <p:nvPr/>
          </p:nvGrpSpPr>
          <p:grpSpPr>
            <a:xfrm>
              <a:off x="1773327" y="1571241"/>
              <a:ext cx="4344068" cy="5197859"/>
              <a:chOff x="1983070" y="1571241"/>
              <a:chExt cx="4196116" cy="5197859"/>
            </a:xfrm>
          </p:grpSpPr>
          <p:sp>
            <p:nvSpPr>
              <p:cNvPr id="2" name="矩形 1"/>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863054F0-5CD9-48AA-BAB5-C9CF2BA13D5E}"/>
                </a:ext>
              </a:extLst>
            </p:cNvPr>
            <p:cNvPicPr>
              <a:picLocks noChangeAspect="1"/>
            </p:cNvPicPr>
            <p:nvPr/>
          </p:nvPicPr>
          <p:blipFill>
            <a:blip r:embed="rId2"/>
            <a:stretch>
              <a:fillRect/>
            </a:stretch>
          </p:blipFill>
          <p:spPr>
            <a:xfrm>
              <a:off x="1872299" y="2028053"/>
              <a:ext cx="4221207" cy="4722941"/>
            </a:xfrm>
            <a:prstGeom prst="rect">
              <a:avLst/>
            </a:prstGeom>
          </p:spPr>
        </p:pic>
      </p:grpSp>
      <p:grpSp>
        <p:nvGrpSpPr>
          <p:cNvPr id="59" name="组合 58">
            <a:extLst>
              <a:ext uri="{FF2B5EF4-FFF2-40B4-BE49-F238E27FC236}">
                <a16:creationId xmlns:a16="http://schemas.microsoft.com/office/drawing/2014/main" id="{FBDF502F-BC6A-4AA8-814E-394F71195FC2}"/>
              </a:ext>
            </a:extLst>
          </p:cNvPr>
          <p:cNvGrpSpPr/>
          <p:nvPr/>
        </p:nvGrpSpPr>
        <p:grpSpPr>
          <a:xfrm>
            <a:off x="6781799" y="1545856"/>
            <a:ext cx="4344068" cy="5197859"/>
            <a:chOff x="1983070" y="1571241"/>
            <a:chExt cx="4196116" cy="5197859"/>
          </a:xfrm>
        </p:grpSpPr>
        <p:sp>
          <p:nvSpPr>
            <p:cNvPr id="66" name="矩形 65">
              <a:extLst>
                <a:ext uri="{FF2B5EF4-FFF2-40B4-BE49-F238E27FC236}">
                  <a16:creationId xmlns:a16="http://schemas.microsoft.com/office/drawing/2014/main" id="{6E8E2643-4061-4691-8572-614757E10F34}"/>
                </a:ext>
              </a:extLst>
            </p:cNvPr>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3C9BA12B-F097-4035-A09A-7A9FAB6494A5}"/>
                </a:ext>
              </a:extLst>
            </p:cNvPr>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算法训练过程</a:t>
              </a:r>
            </a:p>
          </p:txBody>
        </p:sp>
        <p:sp>
          <p:nvSpPr>
            <p:cNvPr id="69" name="圆角矩形 5">
              <a:extLst>
                <a:ext uri="{FF2B5EF4-FFF2-40B4-BE49-F238E27FC236}">
                  <a16:creationId xmlns:a16="http://schemas.microsoft.com/office/drawing/2014/main" id="{0EF6FD97-037A-447B-A8F9-A49BCB20ACE8}"/>
                </a:ext>
              </a:extLst>
            </p:cNvPr>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a16="http://schemas.microsoft.com/office/drawing/2014/main" id="{C13FD551-3092-477D-96BB-55008C9782DC}"/>
              </a:ext>
            </a:extLst>
          </p:cNvPr>
          <p:cNvPicPr>
            <a:picLocks noChangeAspect="1"/>
          </p:cNvPicPr>
          <p:nvPr/>
        </p:nvPicPr>
        <p:blipFill>
          <a:blip r:embed="rId3"/>
          <a:stretch>
            <a:fillRect/>
          </a:stretch>
        </p:blipFill>
        <p:spPr>
          <a:xfrm>
            <a:off x="6869099" y="1984564"/>
            <a:ext cx="4251455" cy="4759151"/>
          </a:xfrm>
          <a:prstGeom prst="rect">
            <a:avLst/>
          </a:prstGeom>
        </p:spPr>
      </p:pic>
      <p:sp>
        <p:nvSpPr>
          <p:cNvPr id="27" name="矩形 26">
            <a:extLst>
              <a:ext uri="{FF2B5EF4-FFF2-40B4-BE49-F238E27FC236}">
                <a16:creationId xmlns:a16="http://schemas.microsoft.com/office/drawing/2014/main" id="{4969E710-091F-48C1-972E-97DE5F59CE7B}"/>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6F312DC-6047-4640-AB71-0E17C554F133}"/>
              </a:ext>
            </a:extLst>
          </p:cNvPr>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80FDCC26-FED1-47B6-AD27-77738AB8BAFA}"/>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DD15EE1-2071-4001-8EC0-E6FD3395A0A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D4B9555-76F1-4BF2-94BF-181ECD1BA65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92C1B147-43A4-4F1C-9DBC-20764BF1E76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597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0"/>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8554"/>
          </a:xfrm>
          <a:prstGeom prst="rect">
            <a:avLst/>
          </a:prstGeom>
        </p:spPr>
        <p:txBody>
          <a:bodyPr wrap="square">
            <a:spAutoFit/>
          </a:bodyPr>
          <a:lstStyle/>
          <a:p>
            <a:pPr marL="0" indent="0" algn="l" defTabSz="266700" eaLnBrk="0" fontAlgn="base">
              <a:spcBef>
                <a:spcPct val="0"/>
              </a:spcBef>
              <a:spcAft>
                <a:spcPct val="0"/>
              </a:spcAft>
            </a:pPr>
            <a:r>
              <a:rPr lang="en-US" altLang="zh-CN" sz="1600" dirty="0">
                <a:solidFill>
                  <a:srgbClr val="000000"/>
                </a:solidFill>
                <a:latin typeface="Times New Roman" panose="02020603050405020304"/>
                <a:ea typeface="Times New Roman" panose="02020603050405020304"/>
              </a:rPr>
              <a:t> VFPU </a:t>
            </a:r>
            <a:r>
              <a:rPr lang="zh-CN" altLang="en-US" sz="1600" dirty="0">
                <a:solidFill>
                  <a:srgbClr val="000000"/>
                </a:solidFill>
                <a:latin typeface="Arial" panose="020B0604020202020204"/>
                <a:ea typeface="Arial" panose="020B0604020202020204"/>
              </a:rPr>
              <a:t>方法总体流程</a:t>
            </a:r>
          </a:p>
        </p:txBody>
      </p:sp>
      <p:sp>
        <p:nvSpPr>
          <p:cNvPr id="49" name="矩形 48">
            <a:extLst>
              <a:ext uri="{FF2B5EF4-FFF2-40B4-BE49-F238E27FC236}">
                <a16:creationId xmlns:a16="http://schemas.microsoft.com/office/drawing/2014/main" id="{44C91B2A-583C-4332-AB93-59B4125E57ED}"/>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5CB9024-7C2D-4B36-81BA-135D9495AD5A}"/>
              </a:ext>
            </a:extLst>
          </p:cNvPr>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51" name="矩形 50">
            <a:extLst>
              <a:ext uri="{FF2B5EF4-FFF2-40B4-BE49-F238E27FC236}">
                <a16:creationId xmlns:a16="http://schemas.microsoft.com/office/drawing/2014/main" id="{3F5B1281-7131-4401-AB44-A66223991B1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62CA6B94-11FA-4E1F-A1CE-CD19048C53AD}"/>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EEC7F712-B3F8-43F5-B401-C7833D437A6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1CA400F-B3C3-4CC2-8E47-0DEEC8E6E361}"/>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基分类器学习（</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基于正样本与未标记数据的纵向联邦学习算法执行流程（</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257"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
        <p:nvSpPr>
          <p:cNvPr id="46" name="矩形 45">
            <a:extLst>
              <a:ext uri="{FF2B5EF4-FFF2-40B4-BE49-F238E27FC236}">
                <a16:creationId xmlns:a16="http://schemas.microsoft.com/office/drawing/2014/main" id="{38019F75-A9DF-4F81-B04B-88E0524D51E5}"/>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47" name="图片 46">
            <a:extLst>
              <a:ext uri="{FF2B5EF4-FFF2-40B4-BE49-F238E27FC236}">
                <a16:creationId xmlns:a16="http://schemas.microsoft.com/office/drawing/2014/main" id="{B64DFF5C-A001-41ED-A686-8013DDCF0EAF}"/>
              </a:ext>
            </a:extLst>
          </p:cNvPr>
          <p:cNvPicPr>
            <a:picLocks noChangeAspect="1"/>
          </p:cNvPicPr>
          <p:nvPr/>
        </p:nvPicPr>
        <p:blipFill>
          <a:blip r:embed="rId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8" name="矩形 47">
            <a:extLst>
              <a:ext uri="{FF2B5EF4-FFF2-40B4-BE49-F238E27FC236}">
                <a16:creationId xmlns:a16="http://schemas.microsoft.com/office/drawing/2014/main" id="{D3B73984-4D6F-4823-B3C2-8CC4F2CF1A7F}"/>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55FBDECF-A1FA-4182-A007-BFC80FB86EF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EC7454CA-B631-444C-8705-CF2157A8F81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AA0FFE62-8C57-4831-A821-FFFBCDB46273}"/>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5.Bagging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extLst>
              <p:ext uri="{D42A27DB-BD31-4B8C-83A1-F6EECF244321}">
                <p14:modId xmlns:p14="http://schemas.microsoft.com/office/powerpoint/2010/main" val="203791797"/>
              </p:ext>
            </p:extLst>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3" name="对象 2">
            <a:extLst>
              <a:ext uri="{FF2B5EF4-FFF2-40B4-BE49-F238E27FC236}">
                <a16:creationId xmlns:a16="http://schemas.microsoft.com/office/drawing/2014/main" id="{D7F21E4F-23D1-4929-BC24-1CEA068B49B6}"/>
              </a:ext>
            </a:extLst>
          </p:cNvPr>
          <p:cNvGraphicFramePr>
            <a:graphicFrameLocks noChangeAspect="1"/>
          </p:cNvGraphicFramePr>
          <p:nvPr>
            <p:extLst>
              <p:ext uri="{D42A27DB-BD31-4B8C-83A1-F6EECF244321}">
                <p14:modId xmlns:p14="http://schemas.microsoft.com/office/powerpoint/2010/main" val="2809624730"/>
              </p:ext>
            </p:extLst>
          </p:nvPr>
        </p:nvGraphicFramePr>
        <p:xfrm>
          <a:off x="6071420" y="5856081"/>
          <a:ext cx="373626" cy="400964"/>
        </p:xfrm>
        <a:graphic>
          <a:graphicData uri="http://schemas.openxmlformats.org/presentationml/2006/ole">
            <mc:AlternateContent xmlns:mc="http://schemas.openxmlformats.org/markup-compatibility/2006">
              <mc:Choice xmlns:v="urn:schemas-microsoft-com:vml" Requires="v">
                <p:oleObj spid="_x0000_s7498" name="Equation" r:id="rId3" imgW="390471" imgH="419236" progId="Equation.DSMT4">
                  <p:embed/>
                </p:oleObj>
              </mc:Choice>
              <mc:Fallback>
                <p:oleObj name="Equation" r:id="rId3" imgW="390471" imgH="419236" progId="Equation.DSMT4">
                  <p:embed/>
                  <p:pic>
                    <p:nvPicPr>
                      <p:cNvPr id="0" name=""/>
                      <p:cNvPicPr/>
                      <p:nvPr/>
                    </p:nvPicPr>
                    <p:blipFill>
                      <a:blip r:embed="rId4"/>
                      <a:stretch>
                        <a:fillRect/>
                      </a:stretch>
                    </p:blipFill>
                    <p:spPr>
                      <a:xfrm>
                        <a:off x="6071420" y="5856081"/>
                        <a:ext cx="373626" cy="400964"/>
                      </a:xfrm>
                      <a:prstGeom prst="rect">
                        <a:avLst/>
                      </a:prstGeom>
                    </p:spPr>
                  </p:pic>
                </p:oleObj>
              </mc:Fallback>
            </mc:AlternateContent>
          </a:graphicData>
        </a:graphic>
      </p:graphicFrame>
      <p:sp>
        <p:nvSpPr>
          <p:cNvPr id="47" name="文本框 46">
            <a:extLst>
              <a:ext uri="{FF2B5EF4-FFF2-40B4-BE49-F238E27FC236}">
                <a16:creationId xmlns:a16="http://schemas.microsoft.com/office/drawing/2014/main" id="{6C619CDF-56C6-400B-B1BB-1ED562568EDD}"/>
              </a:ext>
            </a:extLst>
          </p:cNvPr>
          <p:cNvSpPr txBox="1"/>
          <p:nvPr/>
        </p:nvSpPr>
        <p:spPr>
          <a:xfrm>
            <a:off x="3144805" y="2789510"/>
            <a:ext cx="1000800" cy="9030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48" name="对象 47">
            <a:extLst>
              <a:ext uri="{FF2B5EF4-FFF2-40B4-BE49-F238E27FC236}">
                <a16:creationId xmlns:a16="http://schemas.microsoft.com/office/drawing/2014/main" id="{523560E0-D033-4964-88CF-6AAD9674A8BC}"/>
              </a:ext>
            </a:extLst>
          </p:cNvPr>
          <p:cNvGraphicFramePr>
            <a:graphicFrameLocks noChangeAspect="1"/>
          </p:cNvGraphicFramePr>
          <p:nvPr>
            <p:extLst>
              <p:ext uri="{D42A27DB-BD31-4B8C-83A1-F6EECF244321}">
                <p14:modId xmlns:p14="http://schemas.microsoft.com/office/powerpoint/2010/main" val="1486910936"/>
              </p:ext>
            </p:extLst>
          </p:nvPr>
        </p:nvGraphicFramePr>
        <p:xfrm>
          <a:off x="3287478" y="2949559"/>
          <a:ext cx="792088" cy="654334"/>
        </p:xfrm>
        <a:graphic>
          <a:graphicData uri="http://schemas.openxmlformats.org/presentationml/2006/ole">
            <mc:AlternateContent xmlns:mc="http://schemas.openxmlformats.org/markup-compatibility/2006">
              <mc:Choice xmlns:v="urn:schemas-microsoft-com:vml" Requires="v">
                <p:oleObj spid="_x0000_s7499" name="Equation" r:id="rId5" imgW="291960" imgH="241200" progId="Equation.DSMT4">
                  <p:embed/>
                </p:oleObj>
              </mc:Choice>
              <mc:Fallback>
                <p:oleObj name="Equation" r:id="rId5" imgW="291960" imgH="241200" progId="Equation.DSMT4">
                  <p:embed/>
                  <p:pic>
                    <p:nvPicPr>
                      <p:cNvPr id="196" name="对象 195">
                        <a:extLst>
                          <a:ext uri="{FF2B5EF4-FFF2-40B4-BE49-F238E27FC236}">
                            <a16:creationId xmlns:a16="http://schemas.microsoft.com/office/drawing/2014/main" id="{55DADCF7-B434-44B7-AB38-6366AD01C36E}"/>
                          </a:ext>
                        </a:extLst>
                      </p:cNvPr>
                      <p:cNvPicPr/>
                      <p:nvPr/>
                    </p:nvPicPr>
                    <p:blipFill>
                      <a:blip r:embed="rId6"/>
                      <a:stretch>
                        <a:fillRect/>
                      </a:stretch>
                    </p:blipFill>
                    <p:spPr>
                      <a:xfrm>
                        <a:off x="3287478" y="2949559"/>
                        <a:ext cx="792088" cy="654334"/>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CE7BEEAD-813C-4EC4-8B85-F08803BC35D0}"/>
              </a:ext>
            </a:extLst>
          </p:cNvPr>
          <p:cNvSpPr txBox="1"/>
          <p:nvPr/>
        </p:nvSpPr>
        <p:spPr>
          <a:xfrm>
            <a:off x="5593077"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1" name="文本框 50">
            <a:extLst>
              <a:ext uri="{FF2B5EF4-FFF2-40B4-BE49-F238E27FC236}">
                <a16:creationId xmlns:a16="http://schemas.microsoft.com/office/drawing/2014/main" id="{997C6362-0A44-468B-B2F3-E45D2BE42960}"/>
              </a:ext>
            </a:extLst>
          </p:cNvPr>
          <p:cNvSpPr txBox="1"/>
          <p:nvPr/>
        </p:nvSpPr>
        <p:spPr>
          <a:xfrm>
            <a:off x="6457173"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2" name="文本框 51">
            <a:extLst>
              <a:ext uri="{FF2B5EF4-FFF2-40B4-BE49-F238E27FC236}">
                <a16:creationId xmlns:a16="http://schemas.microsoft.com/office/drawing/2014/main" id="{7E04CB7F-46E8-490F-B50F-3F7BF229B34F}"/>
              </a:ext>
            </a:extLst>
          </p:cNvPr>
          <p:cNvSpPr txBox="1"/>
          <p:nvPr/>
        </p:nvSpPr>
        <p:spPr>
          <a:xfrm>
            <a:off x="5593077"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3" name="文本框 52">
            <a:extLst>
              <a:ext uri="{FF2B5EF4-FFF2-40B4-BE49-F238E27FC236}">
                <a16:creationId xmlns:a16="http://schemas.microsoft.com/office/drawing/2014/main" id="{00BF52F3-249D-4241-8B01-F142F67BF5FF}"/>
              </a:ext>
            </a:extLst>
          </p:cNvPr>
          <p:cNvSpPr txBox="1"/>
          <p:nvPr/>
        </p:nvSpPr>
        <p:spPr>
          <a:xfrm>
            <a:off x="5593077"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4" name="对象 53">
            <a:extLst>
              <a:ext uri="{FF2B5EF4-FFF2-40B4-BE49-F238E27FC236}">
                <a16:creationId xmlns:a16="http://schemas.microsoft.com/office/drawing/2014/main" id="{87E76222-91FF-47FF-A00A-537CED49628F}"/>
              </a:ext>
            </a:extLst>
          </p:cNvPr>
          <p:cNvGraphicFramePr>
            <a:graphicFrameLocks noChangeAspect="1"/>
          </p:cNvGraphicFramePr>
          <p:nvPr>
            <p:extLst>
              <p:ext uri="{D42A27DB-BD31-4B8C-83A1-F6EECF244321}">
                <p14:modId xmlns:p14="http://schemas.microsoft.com/office/powerpoint/2010/main" val="3991975370"/>
              </p:ext>
            </p:extLst>
          </p:nvPr>
        </p:nvGraphicFramePr>
        <p:xfrm>
          <a:off x="6553564" y="1703595"/>
          <a:ext cx="527298" cy="632758"/>
        </p:xfrm>
        <a:graphic>
          <a:graphicData uri="http://schemas.openxmlformats.org/presentationml/2006/ole">
            <mc:AlternateContent xmlns:mc="http://schemas.openxmlformats.org/markup-compatibility/2006">
              <mc:Choice xmlns:v="urn:schemas-microsoft-com:vml" Requires="v">
                <p:oleObj spid="_x0000_s7500" name="Equation" r:id="rId7" imgW="190440" imgH="228600" progId="Equation.DSMT4">
                  <p:embed/>
                </p:oleObj>
              </mc:Choice>
              <mc:Fallback>
                <p:oleObj name="Equation" r:id="rId7" imgW="190440" imgH="228600" progId="Equation.DSMT4">
                  <p:embed/>
                  <p:pic>
                    <p:nvPicPr>
                      <p:cNvPr id="201" name="对象 200">
                        <a:extLst>
                          <a:ext uri="{FF2B5EF4-FFF2-40B4-BE49-F238E27FC236}">
                            <a16:creationId xmlns:a16="http://schemas.microsoft.com/office/drawing/2014/main" id="{56C879BE-B95D-476D-B8B0-15CBA467F1F0}"/>
                          </a:ext>
                        </a:extLst>
                      </p:cNvPr>
                      <p:cNvPicPr/>
                      <p:nvPr/>
                    </p:nvPicPr>
                    <p:blipFill>
                      <a:blip r:embed="rId8"/>
                      <a:stretch>
                        <a:fillRect/>
                      </a:stretch>
                    </p:blipFill>
                    <p:spPr>
                      <a:xfrm>
                        <a:off x="6553564" y="1703595"/>
                        <a:ext cx="527298" cy="632758"/>
                      </a:xfrm>
                      <a:prstGeom prst="rect">
                        <a:avLst/>
                      </a:prstGeom>
                    </p:spPr>
                  </p:pic>
                </p:oleObj>
              </mc:Fallback>
            </mc:AlternateContent>
          </a:graphicData>
        </a:graphic>
      </p:graphicFrame>
      <p:sp>
        <p:nvSpPr>
          <p:cNvPr id="55" name="文本框 54">
            <a:extLst>
              <a:ext uri="{FF2B5EF4-FFF2-40B4-BE49-F238E27FC236}">
                <a16:creationId xmlns:a16="http://schemas.microsoft.com/office/drawing/2014/main" id="{2CBFC9D7-1DBD-4916-9F0B-9E08C92DD90C}"/>
              </a:ext>
            </a:extLst>
          </p:cNvPr>
          <p:cNvSpPr txBox="1"/>
          <p:nvPr/>
        </p:nvSpPr>
        <p:spPr>
          <a:xfrm>
            <a:off x="6457173"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6" name="对象 55">
            <a:extLst>
              <a:ext uri="{FF2B5EF4-FFF2-40B4-BE49-F238E27FC236}">
                <a16:creationId xmlns:a16="http://schemas.microsoft.com/office/drawing/2014/main" id="{97EE7032-AD37-4290-851B-E558F6D476DC}"/>
              </a:ext>
            </a:extLst>
          </p:cNvPr>
          <p:cNvGraphicFramePr>
            <a:graphicFrameLocks noChangeAspect="1"/>
          </p:cNvGraphicFramePr>
          <p:nvPr>
            <p:extLst>
              <p:ext uri="{D42A27DB-BD31-4B8C-83A1-F6EECF244321}">
                <p14:modId xmlns:p14="http://schemas.microsoft.com/office/powerpoint/2010/main" val="1612340988"/>
              </p:ext>
            </p:extLst>
          </p:nvPr>
        </p:nvGraphicFramePr>
        <p:xfrm>
          <a:off x="6553564" y="2783714"/>
          <a:ext cx="527298" cy="632758"/>
        </p:xfrm>
        <a:graphic>
          <a:graphicData uri="http://schemas.openxmlformats.org/presentationml/2006/ole">
            <mc:AlternateContent xmlns:mc="http://schemas.openxmlformats.org/markup-compatibility/2006">
              <mc:Choice xmlns:v="urn:schemas-microsoft-com:vml" Requires="v">
                <p:oleObj spid="_x0000_s7501" name="Equation" r:id="rId9" imgW="190440" imgH="228600" progId="Equation.DSMT4">
                  <p:embed/>
                </p:oleObj>
              </mc:Choice>
              <mc:Fallback>
                <p:oleObj name="Equation" r:id="rId9" imgW="190440" imgH="228600" progId="Equation.DSMT4">
                  <p:embed/>
                  <p:pic>
                    <p:nvPicPr>
                      <p:cNvPr id="203" name="对象 202">
                        <a:extLst>
                          <a:ext uri="{FF2B5EF4-FFF2-40B4-BE49-F238E27FC236}">
                            <a16:creationId xmlns:a16="http://schemas.microsoft.com/office/drawing/2014/main" id="{42D5CE3E-4B87-4624-B4BA-A717B58A8F70}"/>
                          </a:ext>
                        </a:extLst>
                      </p:cNvPr>
                      <p:cNvPicPr/>
                      <p:nvPr/>
                    </p:nvPicPr>
                    <p:blipFill>
                      <a:blip r:embed="rId8"/>
                      <a:stretch>
                        <a:fillRect/>
                      </a:stretch>
                    </p:blipFill>
                    <p:spPr>
                      <a:xfrm>
                        <a:off x="6553564" y="2783714"/>
                        <a:ext cx="527298" cy="632758"/>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BB20B052-8FAB-47C2-A666-C1D9B323F90E}"/>
              </a:ext>
            </a:extLst>
          </p:cNvPr>
          <p:cNvSpPr txBox="1"/>
          <p:nvPr/>
        </p:nvSpPr>
        <p:spPr>
          <a:xfrm>
            <a:off x="645717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8" name="对象 57">
            <a:extLst>
              <a:ext uri="{FF2B5EF4-FFF2-40B4-BE49-F238E27FC236}">
                <a16:creationId xmlns:a16="http://schemas.microsoft.com/office/drawing/2014/main" id="{CCC0CD4E-B2E8-48A3-B190-91D64EC7F8DF}"/>
              </a:ext>
            </a:extLst>
          </p:cNvPr>
          <p:cNvGraphicFramePr>
            <a:graphicFrameLocks noChangeAspect="1"/>
          </p:cNvGraphicFramePr>
          <p:nvPr>
            <p:extLst>
              <p:ext uri="{D42A27DB-BD31-4B8C-83A1-F6EECF244321}">
                <p14:modId xmlns:p14="http://schemas.microsoft.com/office/powerpoint/2010/main" val="2003605834"/>
              </p:ext>
            </p:extLst>
          </p:nvPr>
        </p:nvGraphicFramePr>
        <p:xfrm>
          <a:off x="6553564" y="4460520"/>
          <a:ext cx="527298" cy="632758"/>
        </p:xfrm>
        <a:graphic>
          <a:graphicData uri="http://schemas.openxmlformats.org/presentationml/2006/ole">
            <mc:AlternateContent xmlns:mc="http://schemas.openxmlformats.org/markup-compatibility/2006">
              <mc:Choice xmlns:v="urn:schemas-microsoft-com:vml" Requires="v">
                <p:oleObj spid="_x0000_s7502" name="Equation" r:id="rId10" imgW="190440" imgH="228600" progId="Equation.DSMT4">
                  <p:embed/>
                </p:oleObj>
              </mc:Choice>
              <mc:Fallback>
                <p:oleObj name="Equation" r:id="rId10" imgW="190440" imgH="228600" progId="Equation.DSMT4">
                  <p:embed/>
                  <p:pic>
                    <p:nvPicPr>
                      <p:cNvPr id="205" name="对象 204">
                        <a:extLst>
                          <a:ext uri="{FF2B5EF4-FFF2-40B4-BE49-F238E27FC236}">
                            <a16:creationId xmlns:a16="http://schemas.microsoft.com/office/drawing/2014/main" id="{64C7BF38-E00D-4E58-973D-7FEFE9A9E3A8}"/>
                          </a:ext>
                        </a:extLst>
                      </p:cNvPr>
                      <p:cNvPicPr/>
                      <p:nvPr/>
                    </p:nvPicPr>
                    <p:blipFill>
                      <a:blip r:embed="rId8"/>
                      <a:stretch>
                        <a:fillRect/>
                      </a:stretch>
                    </p:blipFill>
                    <p:spPr>
                      <a:xfrm>
                        <a:off x="6553564" y="4460520"/>
                        <a:ext cx="527298" cy="632758"/>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15F37E26-F799-4DE2-A641-443141C04042}"/>
              </a:ext>
            </a:extLst>
          </p:cNvPr>
          <p:cNvGraphicFramePr>
            <a:graphicFrameLocks noChangeAspect="1"/>
          </p:cNvGraphicFramePr>
          <p:nvPr>
            <p:extLst>
              <p:ext uri="{D42A27DB-BD31-4B8C-83A1-F6EECF244321}">
                <p14:modId xmlns:p14="http://schemas.microsoft.com/office/powerpoint/2010/main" val="2816317657"/>
              </p:ext>
            </p:extLst>
          </p:nvPr>
        </p:nvGraphicFramePr>
        <p:xfrm>
          <a:off x="5689468" y="1734864"/>
          <a:ext cx="527297" cy="556591"/>
        </p:xfrm>
        <a:graphic>
          <a:graphicData uri="http://schemas.openxmlformats.org/presentationml/2006/ole">
            <mc:AlternateContent xmlns:mc="http://schemas.openxmlformats.org/markup-compatibility/2006">
              <mc:Choice xmlns:v="urn:schemas-microsoft-com:vml" Requires="v">
                <p:oleObj spid="_x0000_s7503" name="Equation" r:id="rId11" imgW="228600" imgH="241200" progId="Equation.DSMT4">
                  <p:embed/>
                </p:oleObj>
              </mc:Choice>
              <mc:Fallback>
                <p:oleObj name="Equation" r:id="rId11" imgW="228600" imgH="241200" progId="Equation.DSMT4">
                  <p:embed/>
                  <p:pic>
                    <p:nvPicPr>
                      <p:cNvPr id="206" name="对象 205">
                        <a:extLst>
                          <a:ext uri="{FF2B5EF4-FFF2-40B4-BE49-F238E27FC236}">
                            <a16:creationId xmlns:a16="http://schemas.microsoft.com/office/drawing/2014/main" id="{277D6AA7-5EF7-4804-B158-6CED62545A7F}"/>
                          </a:ext>
                        </a:extLst>
                      </p:cNvPr>
                      <p:cNvPicPr/>
                      <p:nvPr/>
                    </p:nvPicPr>
                    <p:blipFill>
                      <a:blip r:embed="rId12"/>
                      <a:stretch>
                        <a:fillRect/>
                      </a:stretch>
                    </p:blipFill>
                    <p:spPr>
                      <a:xfrm>
                        <a:off x="5689468" y="1734864"/>
                        <a:ext cx="527297" cy="556591"/>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31CE57B7-0165-4041-AE2C-7C25E34B09E2}"/>
              </a:ext>
            </a:extLst>
          </p:cNvPr>
          <p:cNvGraphicFramePr>
            <a:graphicFrameLocks noChangeAspect="1"/>
          </p:cNvGraphicFramePr>
          <p:nvPr>
            <p:extLst>
              <p:ext uri="{D42A27DB-BD31-4B8C-83A1-F6EECF244321}">
                <p14:modId xmlns:p14="http://schemas.microsoft.com/office/powerpoint/2010/main" val="88502980"/>
              </p:ext>
            </p:extLst>
          </p:nvPr>
        </p:nvGraphicFramePr>
        <p:xfrm>
          <a:off x="5692745" y="2828630"/>
          <a:ext cx="527297" cy="556591"/>
        </p:xfrm>
        <a:graphic>
          <a:graphicData uri="http://schemas.openxmlformats.org/presentationml/2006/ole">
            <mc:AlternateContent xmlns:mc="http://schemas.openxmlformats.org/markup-compatibility/2006">
              <mc:Choice xmlns:v="urn:schemas-microsoft-com:vml" Requires="v">
                <p:oleObj spid="_x0000_s7504" name="Equation" r:id="rId13" imgW="228600" imgH="241200" progId="Equation.DSMT4">
                  <p:embed/>
                </p:oleObj>
              </mc:Choice>
              <mc:Fallback>
                <p:oleObj name="Equation" r:id="rId13" imgW="228600" imgH="241200" progId="Equation.DSMT4">
                  <p:embed/>
                  <p:pic>
                    <p:nvPicPr>
                      <p:cNvPr id="207" name="对象 206">
                        <a:extLst>
                          <a:ext uri="{FF2B5EF4-FFF2-40B4-BE49-F238E27FC236}">
                            <a16:creationId xmlns:a16="http://schemas.microsoft.com/office/drawing/2014/main" id="{C36C166B-C4E2-4F0B-AC05-7518953F17BC}"/>
                          </a:ext>
                        </a:extLst>
                      </p:cNvPr>
                      <p:cNvPicPr/>
                      <p:nvPr/>
                    </p:nvPicPr>
                    <p:blipFill>
                      <a:blip r:embed="rId14"/>
                      <a:stretch>
                        <a:fillRect/>
                      </a:stretch>
                    </p:blipFill>
                    <p:spPr>
                      <a:xfrm>
                        <a:off x="5692745" y="2828630"/>
                        <a:ext cx="527297" cy="556591"/>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666F2BBF-4A83-486B-8DCD-C64951FB74C5}"/>
              </a:ext>
            </a:extLst>
          </p:cNvPr>
          <p:cNvGraphicFramePr>
            <a:graphicFrameLocks noChangeAspect="1"/>
          </p:cNvGraphicFramePr>
          <p:nvPr>
            <p:extLst>
              <p:ext uri="{D42A27DB-BD31-4B8C-83A1-F6EECF244321}">
                <p14:modId xmlns:p14="http://schemas.microsoft.com/office/powerpoint/2010/main" val="3326048035"/>
              </p:ext>
            </p:extLst>
          </p:nvPr>
        </p:nvGraphicFramePr>
        <p:xfrm>
          <a:off x="5665953" y="4503307"/>
          <a:ext cx="555625" cy="557212"/>
        </p:xfrm>
        <a:graphic>
          <a:graphicData uri="http://schemas.openxmlformats.org/presentationml/2006/ole">
            <mc:AlternateContent xmlns:mc="http://schemas.openxmlformats.org/markup-compatibility/2006">
              <mc:Choice xmlns:v="urn:schemas-microsoft-com:vml" Requires="v">
                <p:oleObj spid="_x0000_s7505" name="Equation" r:id="rId15" imgW="241200" imgH="241200" progId="Equation.DSMT4">
                  <p:embed/>
                </p:oleObj>
              </mc:Choice>
              <mc:Fallback>
                <p:oleObj name="Equation" r:id="rId15" imgW="241200" imgH="241200" progId="Equation.DSMT4">
                  <p:embed/>
                  <p:pic>
                    <p:nvPicPr>
                      <p:cNvPr id="208" name="对象 207">
                        <a:extLst>
                          <a:ext uri="{FF2B5EF4-FFF2-40B4-BE49-F238E27FC236}">
                            <a16:creationId xmlns:a16="http://schemas.microsoft.com/office/drawing/2014/main" id="{2E45BEF9-0E7A-4CD0-8CE1-A6304F8AA20C}"/>
                          </a:ext>
                        </a:extLst>
                      </p:cNvPr>
                      <p:cNvPicPr/>
                      <p:nvPr/>
                    </p:nvPicPr>
                    <p:blipFill>
                      <a:blip r:embed="rId16"/>
                      <a:stretch>
                        <a:fillRect/>
                      </a:stretch>
                    </p:blipFill>
                    <p:spPr>
                      <a:xfrm>
                        <a:off x="5665953" y="4503307"/>
                        <a:ext cx="555625" cy="557212"/>
                      </a:xfrm>
                      <a:prstGeom prst="rect">
                        <a:avLst/>
                      </a:prstGeom>
                    </p:spPr>
                  </p:pic>
                </p:oleObj>
              </mc:Fallback>
            </mc:AlternateContent>
          </a:graphicData>
        </a:graphic>
      </p:graphicFrame>
      <p:cxnSp>
        <p:nvCxnSpPr>
          <p:cNvPr id="62" name="直接箭头连接符 61">
            <a:extLst>
              <a:ext uri="{FF2B5EF4-FFF2-40B4-BE49-F238E27FC236}">
                <a16:creationId xmlns:a16="http://schemas.microsoft.com/office/drawing/2014/main" id="{0E7A0B16-2893-4932-A85E-ED1825AFF6C1}"/>
              </a:ext>
            </a:extLst>
          </p:cNvPr>
          <p:cNvCxnSpPr>
            <a:cxnSpLocks/>
            <a:stCxn id="47" idx="3"/>
          </p:cNvCxnSpPr>
          <p:nvPr/>
        </p:nvCxnSpPr>
        <p:spPr>
          <a:xfrm flipV="1">
            <a:off x="4145605" y="1944869"/>
            <a:ext cx="1447472"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0B37C03-AB5A-4EBE-9071-CE371C1F0CBA}"/>
              </a:ext>
            </a:extLst>
          </p:cNvPr>
          <p:cNvCxnSpPr>
            <a:cxnSpLocks/>
            <a:stCxn id="47" idx="3"/>
            <a:endCxn id="52" idx="1"/>
          </p:cNvCxnSpPr>
          <p:nvPr/>
        </p:nvCxnSpPr>
        <p:spPr>
          <a:xfrm flipV="1">
            <a:off x="4145605" y="3100093"/>
            <a:ext cx="1447472" cy="14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1F147D0-690A-4BF1-BC63-286AA51C4F86}"/>
              </a:ext>
            </a:extLst>
          </p:cNvPr>
          <p:cNvCxnSpPr>
            <a:cxnSpLocks/>
            <a:stCxn id="47" idx="3"/>
            <a:endCxn id="53" idx="1"/>
          </p:cNvCxnSpPr>
          <p:nvPr/>
        </p:nvCxnSpPr>
        <p:spPr>
          <a:xfrm>
            <a:off x="4145605" y="3241013"/>
            <a:ext cx="1447472" cy="153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A7DC1B09-6701-41C9-A715-DD4A9E9B4BC5}"/>
              </a:ext>
            </a:extLst>
          </p:cNvPr>
          <p:cNvSpPr txBox="1"/>
          <p:nvPr/>
        </p:nvSpPr>
        <p:spPr>
          <a:xfrm>
            <a:off x="7897333" y="1835308"/>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66" name="直接箭头连接符 65">
            <a:extLst>
              <a:ext uri="{FF2B5EF4-FFF2-40B4-BE49-F238E27FC236}">
                <a16:creationId xmlns:a16="http://schemas.microsoft.com/office/drawing/2014/main" id="{D8946867-079E-4B32-B1F9-94D8040B06A6}"/>
              </a:ext>
            </a:extLst>
          </p:cNvPr>
          <p:cNvCxnSpPr>
            <a:cxnSpLocks/>
            <a:stCxn id="51" idx="3"/>
            <a:endCxn id="65" idx="1"/>
          </p:cNvCxnSpPr>
          <p:nvPr/>
        </p:nvCxnSpPr>
        <p:spPr>
          <a:xfrm>
            <a:off x="7177253" y="201997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563B3063-F1AF-434D-BF24-CD6CD2D338A1}"/>
              </a:ext>
            </a:extLst>
          </p:cNvPr>
          <p:cNvSpPr txBox="1"/>
          <p:nvPr/>
        </p:nvSpPr>
        <p:spPr>
          <a:xfrm>
            <a:off x="7251002" y="1993168"/>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68" name="文本框 67">
            <a:extLst>
              <a:ext uri="{FF2B5EF4-FFF2-40B4-BE49-F238E27FC236}">
                <a16:creationId xmlns:a16="http://schemas.microsoft.com/office/drawing/2014/main" id="{A2B4ACA9-457B-44B1-A700-1E3CC84EA60F}"/>
              </a:ext>
            </a:extLst>
          </p:cNvPr>
          <p:cNvSpPr txBox="1"/>
          <p:nvPr/>
        </p:nvSpPr>
        <p:spPr>
          <a:xfrm>
            <a:off x="7897333" y="2915427"/>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sp>
        <p:nvSpPr>
          <p:cNvPr id="69" name="文本框 68">
            <a:extLst>
              <a:ext uri="{FF2B5EF4-FFF2-40B4-BE49-F238E27FC236}">
                <a16:creationId xmlns:a16="http://schemas.microsoft.com/office/drawing/2014/main" id="{865CD7EB-7709-48B7-96B6-38B5323D0595}"/>
              </a:ext>
            </a:extLst>
          </p:cNvPr>
          <p:cNvSpPr txBox="1"/>
          <p:nvPr/>
        </p:nvSpPr>
        <p:spPr>
          <a:xfrm>
            <a:off x="7251002" y="3100093"/>
            <a:ext cx="527260" cy="523220"/>
          </a:xfrm>
          <a:prstGeom prst="rect">
            <a:avLst/>
          </a:prstGeom>
          <a:noFill/>
        </p:spPr>
        <p:txBody>
          <a:bodyPr wrap="none" rtlCol="0">
            <a:spAutoFit/>
          </a:bodyPr>
          <a:lstStyle/>
          <a:p>
            <a:r>
              <a:rPr lang="en-US" altLang="zh-CN" sz="1400" dirty="0"/>
              <a:t>train</a:t>
            </a:r>
            <a:endParaRPr lang="zh-CN" altLang="en-US" sz="1400" dirty="0"/>
          </a:p>
          <a:p>
            <a:endParaRPr lang="zh-CN" altLang="en-US" sz="1400" dirty="0"/>
          </a:p>
        </p:txBody>
      </p:sp>
      <p:cxnSp>
        <p:nvCxnSpPr>
          <p:cNvPr id="70" name="直接箭头连接符 69">
            <a:extLst>
              <a:ext uri="{FF2B5EF4-FFF2-40B4-BE49-F238E27FC236}">
                <a16:creationId xmlns:a16="http://schemas.microsoft.com/office/drawing/2014/main" id="{2EB42A1C-1AA5-465E-996F-E092E0EF18D4}"/>
              </a:ext>
            </a:extLst>
          </p:cNvPr>
          <p:cNvCxnSpPr>
            <a:cxnSpLocks/>
            <a:stCxn id="55" idx="3"/>
            <a:endCxn id="68" idx="1"/>
          </p:cNvCxnSpPr>
          <p:nvPr/>
        </p:nvCxnSpPr>
        <p:spPr>
          <a:xfrm>
            <a:off x="7177253" y="310009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84FD1AD-808F-47E0-91FD-954E3DB14128}"/>
              </a:ext>
            </a:extLst>
          </p:cNvPr>
          <p:cNvSpPr txBox="1"/>
          <p:nvPr/>
        </p:nvSpPr>
        <p:spPr>
          <a:xfrm>
            <a:off x="7897333" y="4592233"/>
            <a:ext cx="9893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72" name="直接箭头连接符 71">
            <a:extLst>
              <a:ext uri="{FF2B5EF4-FFF2-40B4-BE49-F238E27FC236}">
                <a16:creationId xmlns:a16="http://schemas.microsoft.com/office/drawing/2014/main" id="{C117C312-94CD-425B-9E44-B01D0A9D0B91}"/>
              </a:ext>
            </a:extLst>
          </p:cNvPr>
          <p:cNvCxnSpPr>
            <a:cxnSpLocks/>
            <a:stCxn id="57" idx="3"/>
            <a:endCxn id="71" idx="1"/>
          </p:cNvCxnSpPr>
          <p:nvPr/>
        </p:nvCxnSpPr>
        <p:spPr>
          <a:xfrm>
            <a:off x="7177253" y="4776899"/>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0F45EA6-240D-47AD-8822-2DC009398F71}"/>
              </a:ext>
            </a:extLst>
          </p:cNvPr>
          <p:cNvSpPr txBox="1"/>
          <p:nvPr/>
        </p:nvSpPr>
        <p:spPr>
          <a:xfrm>
            <a:off x="7251002" y="4805264"/>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76" name="文本框 75">
            <a:extLst>
              <a:ext uri="{FF2B5EF4-FFF2-40B4-BE49-F238E27FC236}">
                <a16:creationId xmlns:a16="http://schemas.microsoft.com/office/drawing/2014/main" id="{0D7789C3-B05E-468D-B103-5176ED3719A5}"/>
              </a:ext>
            </a:extLst>
          </p:cNvPr>
          <p:cNvSpPr txBox="1"/>
          <p:nvPr/>
        </p:nvSpPr>
        <p:spPr>
          <a:xfrm>
            <a:off x="8089693" y="3352121"/>
            <a:ext cx="609462" cy="830997"/>
          </a:xfrm>
          <a:prstGeom prst="rect">
            <a:avLst/>
          </a:prstGeom>
          <a:noFill/>
        </p:spPr>
        <p:txBody>
          <a:bodyPr wrap="square" rtlCol="0">
            <a:spAutoFit/>
          </a:bodyPr>
          <a:lstStyle/>
          <a:p>
            <a:r>
              <a:rPr lang="en-US" altLang="zh-CN" sz="4800" dirty="0"/>
              <a:t>…</a:t>
            </a:r>
            <a:endParaRPr lang="zh-CN" altLang="en-US" sz="4800" dirty="0"/>
          </a:p>
        </p:txBody>
      </p:sp>
      <p:sp>
        <p:nvSpPr>
          <p:cNvPr id="77" name="文本框 76">
            <a:extLst>
              <a:ext uri="{FF2B5EF4-FFF2-40B4-BE49-F238E27FC236}">
                <a16:creationId xmlns:a16="http://schemas.microsoft.com/office/drawing/2014/main" id="{95CACA5C-29BE-4BDC-9A0D-060911BDCB25}"/>
              </a:ext>
            </a:extLst>
          </p:cNvPr>
          <p:cNvSpPr txBox="1"/>
          <p:nvPr/>
        </p:nvSpPr>
        <p:spPr>
          <a:xfrm>
            <a:off x="9481509"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78" name="对象 77">
            <a:extLst>
              <a:ext uri="{FF2B5EF4-FFF2-40B4-BE49-F238E27FC236}">
                <a16:creationId xmlns:a16="http://schemas.microsoft.com/office/drawing/2014/main" id="{1A2E4B95-4DD3-472C-A2F8-92F1C859454F}"/>
              </a:ext>
            </a:extLst>
          </p:cNvPr>
          <p:cNvGraphicFramePr>
            <a:graphicFrameLocks noChangeAspect="1"/>
          </p:cNvGraphicFramePr>
          <p:nvPr>
            <p:extLst>
              <p:ext uri="{D42A27DB-BD31-4B8C-83A1-F6EECF244321}">
                <p14:modId xmlns:p14="http://schemas.microsoft.com/office/powerpoint/2010/main" val="945670875"/>
              </p:ext>
            </p:extLst>
          </p:nvPr>
        </p:nvGraphicFramePr>
        <p:xfrm>
          <a:off x="9611523" y="1767945"/>
          <a:ext cx="487622" cy="544989"/>
        </p:xfrm>
        <a:graphic>
          <a:graphicData uri="http://schemas.openxmlformats.org/presentationml/2006/ole">
            <mc:AlternateContent xmlns:mc="http://schemas.openxmlformats.org/markup-compatibility/2006">
              <mc:Choice xmlns:v="urn:schemas-microsoft-com:vml" Requires="v">
                <p:oleObj spid="_x0000_s7506" name="Equation" r:id="rId17" imgW="215640" imgH="241200" progId="Equation.DSMT4">
                  <p:embed/>
                </p:oleObj>
              </mc:Choice>
              <mc:Fallback>
                <p:oleObj name="Equation" r:id="rId17" imgW="215640" imgH="241200" progId="Equation.DSMT4">
                  <p:embed/>
                  <p:pic>
                    <p:nvPicPr>
                      <p:cNvPr id="223" name="对象 222">
                        <a:extLst>
                          <a:ext uri="{FF2B5EF4-FFF2-40B4-BE49-F238E27FC236}">
                            <a16:creationId xmlns:a16="http://schemas.microsoft.com/office/drawing/2014/main" id="{A8815326-F709-4315-B140-7939F54C5E8A}"/>
                          </a:ext>
                        </a:extLst>
                      </p:cNvPr>
                      <p:cNvPicPr/>
                      <p:nvPr/>
                    </p:nvPicPr>
                    <p:blipFill>
                      <a:blip r:embed="rId18"/>
                      <a:stretch>
                        <a:fillRect/>
                      </a:stretch>
                    </p:blipFill>
                    <p:spPr>
                      <a:xfrm>
                        <a:off x="9611523" y="1767945"/>
                        <a:ext cx="487622" cy="544989"/>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98920130-C2A2-42BA-B7B9-9C949F2A36EA}"/>
              </a:ext>
            </a:extLst>
          </p:cNvPr>
          <p:cNvSpPr txBox="1"/>
          <p:nvPr/>
        </p:nvSpPr>
        <p:spPr>
          <a:xfrm>
            <a:off x="9481509"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0" name="对象 79">
            <a:extLst>
              <a:ext uri="{FF2B5EF4-FFF2-40B4-BE49-F238E27FC236}">
                <a16:creationId xmlns:a16="http://schemas.microsoft.com/office/drawing/2014/main" id="{A1DCB493-42A2-4449-8412-9A7F87F3B3D0}"/>
              </a:ext>
            </a:extLst>
          </p:cNvPr>
          <p:cNvGraphicFramePr>
            <a:graphicFrameLocks noChangeAspect="1"/>
          </p:cNvGraphicFramePr>
          <p:nvPr>
            <p:extLst>
              <p:ext uri="{D42A27DB-BD31-4B8C-83A1-F6EECF244321}">
                <p14:modId xmlns:p14="http://schemas.microsoft.com/office/powerpoint/2010/main" val="1055112574"/>
              </p:ext>
            </p:extLst>
          </p:nvPr>
        </p:nvGraphicFramePr>
        <p:xfrm>
          <a:off x="9611523" y="2837387"/>
          <a:ext cx="487622" cy="544989"/>
        </p:xfrm>
        <a:graphic>
          <a:graphicData uri="http://schemas.openxmlformats.org/presentationml/2006/ole">
            <mc:AlternateContent xmlns:mc="http://schemas.openxmlformats.org/markup-compatibility/2006">
              <mc:Choice xmlns:v="urn:schemas-microsoft-com:vml" Requires="v">
                <p:oleObj spid="_x0000_s7507" name="Equation" r:id="rId19" imgW="215640" imgH="241200" progId="Equation.DSMT4">
                  <p:embed/>
                </p:oleObj>
              </mc:Choice>
              <mc:Fallback>
                <p:oleObj name="Equation" r:id="rId19" imgW="215640" imgH="241200" progId="Equation.DSMT4">
                  <p:embed/>
                  <p:pic>
                    <p:nvPicPr>
                      <p:cNvPr id="225" name="对象 224">
                        <a:extLst>
                          <a:ext uri="{FF2B5EF4-FFF2-40B4-BE49-F238E27FC236}">
                            <a16:creationId xmlns:a16="http://schemas.microsoft.com/office/drawing/2014/main" id="{E3210ADA-665E-4860-A7DB-62021D93E8A6}"/>
                          </a:ext>
                        </a:extLst>
                      </p:cNvPr>
                      <p:cNvPicPr/>
                      <p:nvPr/>
                    </p:nvPicPr>
                    <p:blipFill>
                      <a:blip r:embed="rId20"/>
                      <a:stretch>
                        <a:fillRect/>
                      </a:stretch>
                    </p:blipFill>
                    <p:spPr>
                      <a:xfrm>
                        <a:off x="9611523" y="2837387"/>
                        <a:ext cx="487622" cy="544989"/>
                      </a:xfrm>
                      <a:prstGeom prst="rect">
                        <a:avLst/>
                      </a:prstGeom>
                    </p:spPr>
                  </p:pic>
                </p:oleObj>
              </mc:Fallback>
            </mc:AlternateContent>
          </a:graphicData>
        </a:graphic>
      </p:graphicFrame>
      <p:sp>
        <p:nvSpPr>
          <p:cNvPr id="81" name="文本框 80">
            <a:extLst>
              <a:ext uri="{FF2B5EF4-FFF2-40B4-BE49-F238E27FC236}">
                <a16:creationId xmlns:a16="http://schemas.microsoft.com/office/drawing/2014/main" id="{A9425B90-B1AC-474A-83C3-3FAED02932E2}"/>
              </a:ext>
            </a:extLst>
          </p:cNvPr>
          <p:cNvSpPr txBox="1"/>
          <p:nvPr/>
        </p:nvSpPr>
        <p:spPr>
          <a:xfrm>
            <a:off x="9481509"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2" name="对象 81">
            <a:extLst>
              <a:ext uri="{FF2B5EF4-FFF2-40B4-BE49-F238E27FC236}">
                <a16:creationId xmlns:a16="http://schemas.microsoft.com/office/drawing/2014/main" id="{A2D69868-54D1-4781-8632-B6B7E3293107}"/>
              </a:ext>
            </a:extLst>
          </p:cNvPr>
          <p:cNvGraphicFramePr>
            <a:graphicFrameLocks noChangeAspect="1"/>
          </p:cNvGraphicFramePr>
          <p:nvPr>
            <p:extLst>
              <p:ext uri="{D42A27DB-BD31-4B8C-83A1-F6EECF244321}">
                <p14:modId xmlns:p14="http://schemas.microsoft.com/office/powerpoint/2010/main" val="346612100"/>
              </p:ext>
            </p:extLst>
          </p:nvPr>
        </p:nvGraphicFramePr>
        <p:xfrm>
          <a:off x="9611523" y="4504249"/>
          <a:ext cx="487622" cy="544989"/>
        </p:xfrm>
        <a:graphic>
          <a:graphicData uri="http://schemas.openxmlformats.org/presentationml/2006/ole">
            <mc:AlternateContent xmlns:mc="http://schemas.openxmlformats.org/markup-compatibility/2006">
              <mc:Choice xmlns:v="urn:schemas-microsoft-com:vml" Requires="v">
                <p:oleObj spid="_x0000_s7508" name="Equation" r:id="rId21" imgW="215640" imgH="241200" progId="Equation.DSMT4">
                  <p:embed/>
                </p:oleObj>
              </mc:Choice>
              <mc:Fallback>
                <p:oleObj name="Equation" r:id="rId21" imgW="215640" imgH="241200" progId="Equation.DSMT4">
                  <p:embed/>
                  <p:pic>
                    <p:nvPicPr>
                      <p:cNvPr id="227" name="对象 226">
                        <a:extLst>
                          <a:ext uri="{FF2B5EF4-FFF2-40B4-BE49-F238E27FC236}">
                            <a16:creationId xmlns:a16="http://schemas.microsoft.com/office/drawing/2014/main" id="{2B597F30-BEFD-4557-A00D-2544E26CE329}"/>
                          </a:ext>
                        </a:extLst>
                      </p:cNvPr>
                      <p:cNvPicPr/>
                      <p:nvPr/>
                    </p:nvPicPr>
                    <p:blipFill>
                      <a:blip r:embed="rId22"/>
                      <a:stretch>
                        <a:fillRect/>
                      </a:stretch>
                    </p:blipFill>
                    <p:spPr>
                      <a:xfrm>
                        <a:off x="9611523" y="4504249"/>
                        <a:ext cx="487622" cy="544989"/>
                      </a:xfrm>
                      <a:prstGeom prst="rect">
                        <a:avLst/>
                      </a:prstGeom>
                    </p:spPr>
                  </p:pic>
                </p:oleObj>
              </mc:Fallback>
            </mc:AlternateContent>
          </a:graphicData>
        </a:graphic>
      </p:graphicFrame>
      <p:cxnSp>
        <p:nvCxnSpPr>
          <p:cNvPr id="83" name="直接箭头连接符 82">
            <a:extLst>
              <a:ext uri="{FF2B5EF4-FFF2-40B4-BE49-F238E27FC236}">
                <a16:creationId xmlns:a16="http://schemas.microsoft.com/office/drawing/2014/main" id="{0B9CED28-5546-435A-8317-81CB95524E77}"/>
              </a:ext>
            </a:extLst>
          </p:cNvPr>
          <p:cNvCxnSpPr>
            <a:cxnSpLocks/>
            <a:stCxn id="65" idx="3"/>
            <a:endCxn id="77" idx="1"/>
          </p:cNvCxnSpPr>
          <p:nvPr/>
        </p:nvCxnSpPr>
        <p:spPr>
          <a:xfrm flipV="1">
            <a:off x="8891516" y="2019973"/>
            <a:ext cx="5899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4020520-F12E-40F2-BCA4-04F7E5A8245E}"/>
              </a:ext>
            </a:extLst>
          </p:cNvPr>
          <p:cNvSpPr txBox="1"/>
          <p:nvPr/>
        </p:nvSpPr>
        <p:spPr>
          <a:xfrm>
            <a:off x="8833437" y="2013159"/>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cxnSp>
        <p:nvCxnSpPr>
          <p:cNvPr id="86" name="直接箭头连接符 85">
            <a:extLst>
              <a:ext uri="{FF2B5EF4-FFF2-40B4-BE49-F238E27FC236}">
                <a16:creationId xmlns:a16="http://schemas.microsoft.com/office/drawing/2014/main" id="{FC4808F6-587F-4A9C-9131-418E1CD897A6}"/>
              </a:ext>
            </a:extLst>
          </p:cNvPr>
          <p:cNvCxnSpPr>
            <a:cxnSpLocks/>
            <a:stCxn id="68" idx="3"/>
            <a:endCxn id="79" idx="1"/>
          </p:cNvCxnSpPr>
          <p:nvPr/>
        </p:nvCxnSpPr>
        <p:spPr>
          <a:xfrm>
            <a:off x="8891516" y="3100093"/>
            <a:ext cx="589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22C5ABA-EF57-4C71-A762-017BDD02977C}"/>
              </a:ext>
            </a:extLst>
          </p:cNvPr>
          <p:cNvCxnSpPr>
            <a:cxnSpLocks/>
            <a:stCxn id="71" idx="3"/>
            <a:endCxn id="81" idx="1"/>
          </p:cNvCxnSpPr>
          <p:nvPr/>
        </p:nvCxnSpPr>
        <p:spPr>
          <a:xfrm>
            <a:off x="8886706" y="4776899"/>
            <a:ext cx="594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93A2DAB9-5476-49D7-8F60-9C7A6EE3F13C}"/>
              </a:ext>
            </a:extLst>
          </p:cNvPr>
          <p:cNvSpPr txBox="1"/>
          <p:nvPr/>
        </p:nvSpPr>
        <p:spPr>
          <a:xfrm>
            <a:off x="10777653"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89" name="直接箭头连接符 88">
            <a:extLst>
              <a:ext uri="{FF2B5EF4-FFF2-40B4-BE49-F238E27FC236}">
                <a16:creationId xmlns:a16="http://schemas.microsoft.com/office/drawing/2014/main" id="{07A85861-A89B-4525-983D-25ADB71CB5EE}"/>
              </a:ext>
            </a:extLst>
          </p:cNvPr>
          <p:cNvCxnSpPr>
            <a:cxnSpLocks/>
            <a:stCxn id="77" idx="3"/>
            <a:endCxn id="88" idx="1"/>
          </p:cNvCxnSpPr>
          <p:nvPr/>
        </p:nvCxnSpPr>
        <p:spPr>
          <a:xfrm>
            <a:off x="10201589" y="201997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BD38F927-20AD-44CC-9A44-4E09F7487D70}"/>
              </a:ext>
            </a:extLst>
          </p:cNvPr>
          <p:cNvSpPr txBox="1"/>
          <p:nvPr/>
        </p:nvSpPr>
        <p:spPr>
          <a:xfrm>
            <a:off x="10777653" y="2854897"/>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1" name="直接箭头连接符 90">
            <a:extLst>
              <a:ext uri="{FF2B5EF4-FFF2-40B4-BE49-F238E27FC236}">
                <a16:creationId xmlns:a16="http://schemas.microsoft.com/office/drawing/2014/main" id="{2024D4C4-BD2D-43FC-8B4D-416B6620DED2}"/>
              </a:ext>
            </a:extLst>
          </p:cNvPr>
          <p:cNvCxnSpPr>
            <a:cxnSpLocks/>
            <a:stCxn id="79" idx="3"/>
            <a:endCxn id="90" idx="1"/>
          </p:cNvCxnSpPr>
          <p:nvPr/>
        </p:nvCxnSpPr>
        <p:spPr>
          <a:xfrm>
            <a:off x="10201589" y="3100093"/>
            <a:ext cx="576064" cy="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B26D0AD0-0786-46AB-8DFC-4CA7BEB16801}"/>
              </a:ext>
            </a:extLst>
          </p:cNvPr>
          <p:cNvSpPr txBox="1"/>
          <p:nvPr/>
        </p:nvSpPr>
        <p:spPr>
          <a:xfrm>
            <a:off x="1077765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3" name="直接箭头连接符 92">
            <a:extLst>
              <a:ext uri="{FF2B5EF4-FFF2-40B4-BE49-F238E27FC236}">
                <a16:creationId xmlns:a16="http://schemas.microsoft.com/office/drawing/2014/main" id="{B98284E1-A02C-4F9D-8005-F631CC931D15}"/>
              </a:ext>
            </a:extLst>
          </p:cNvPr>
          <p:cNvCxnSpPr>
            <a:cxnSpLocks/>
            <a:stCxn id="81" idx="3"/>
            <a:endCxn id="92" idx="1"/>
          </p:cNvCxnSpPr>
          <p:nvPr/>
        </p:nvCxnSpPr>
        <p:spPr>
          <a:xfrm>
            <a:off x="10201589" y="477689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对象 93">
            <a:extLst>
              <a:ext uri="{FF2B5EF4-FFF2-40B4-BE49-F238E27FC236}">
                <a16:creationId xmlns:a16="http://schemas.microsoft.com/office/drawing/2014/main" id="{47709C46-3053-4DFF-89B7-DF859167825C}"/>
              </a:ext>
            </a:extLst>
          </p:cNvPr>
          <p:cNvGraphicFramePr>
            <a:graphicFrameLocks noChangeAspect="1"/>
          </p:cNvGraphicFramePr>
          <p:nvPr>
            <p:extLst>
              <p:ext uri="{D42A27DB-BD31-4B8C-83A1-F6EECF244321}">
                <p14:modId xmlns:p14="http://schemas.microsoft.com/office/powerpoint/2010/main" val="16492768"/>
              </p:ext>
            </p:extLst>
          </p:nvPr>
        </p:nvGraphicFramePr>
        <p:xfrm>
          <a:off x="10957512" y="1750098"/>
          <a:ext cx="360362" cy="539750"/>
        </p:xfrm>
        <a:graphic>
          <a:graphicData uri="http://schemas.openxmlformats.org/presentationml/2006/ole">
            <mc:AlternateContent xmlns:mc="http://schemas.openxmlformats.org/markup-compatibility/2006">
              <mc:Choice xmlns:v="urn:schemas-microsoft-com:vml" Requires="v">
                <p:oleObj spid="_x0000_s7509" name="Equation" r:id="rId23" imgW="190440" imgH="241200" progId="Equation.DSMT4">
                  <p:embed/>
                </p:oleObj>
              </mc:Choice>
              <mc:Fallback>
                <p:oleObj name="Equation" r:id="rId23" imgW="190440" imgH="241200" progId="Equation.DSMT4">
                  <p:embed/>
                  <p:pic>
                    <p:nvPicPr>
                      <p:cNvPr id="238" name="对象 237">
                        <a:extLst>
                          <a:ext uri="{FF2B5EF4-FFF2-40B4-BE49-F238E27FC236}">
                            <a16:creationId xmlns:a16="http://schemas.microsoft.com/office/drawing/2014/main" id="{CCB0A86E-6FB2-4514-B775-958F64BF8FB6}"/>
                          </a:ext>
                        </a:extLst>
                      </p:cNvPr>
                      <p:cNvPicPr/>
                      <p:nvPr/>
                    </p:nvPicPr>
                    <p:blipFill>
                      <a:blip r:embed="rId24"/>
                      <a:stretch>
                        <a:fillRect/>
                      </a:stretch>
                    </p:blipFill>
                    <p:spPr>
                      <a:xfrm>
                        <a:off x="10957512" y="1750098"/>
                        <a:ext cx="360362" cy="539750"/>
                      </a:xfrm>
                      <a:prstGeom prst="rect">
                        <a:avLst/>
                      </a:prstGeom>
                    </p:spPr>
                  </p:pic>
                </p:oleObj>
              </mc:Fallback>
            </mc:AlternateContent>
          </a:graphicData>
        </a:graphic>
      </p:graphicFrame>
      <p:sp>
        <p:nvSpPr>
          <p:cNvPr id="95" name="文本框 94">
            <a:extLst>
              <a:ext uri="{FF2B5EF4-FFF2-40B4-BE49-F238E27FC236}">
                <a16:creationId xmlns:a16="http://schemas.microsoft.com/office/drawing/2014/main" id="{5652D410-8314-4BFC-883B-26E1D001BB0C}"/>
              </a:ext>
            </a:extLst>
          </p:cNvPr>
          <p:cNvSpPr txBox="1"/>
          <p:nvPr/>
        </p:nvSpPr>
        <p:spPr>
          <a:xfrm>
            <a:off x="10162468" y="2022856"/>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6" name="文本框 95">
            <a:extLst>
              <a:ext uri="{FF2B5EF4-FFF2-40B4-BE49-F238E27FC236}">
                <a16:creationId xmlns:a16="http://schemas.microsoft.com/office/drawing/2014/main" id="{6993A359-E56B-4570-9238-EA6164B36644}"/>
              </a:ext>
            </a:extLst>
          </p:cNvPr>
          <p:cNvSpPr txBox="1"/>
          <p:nvPr/>
        </p:nvSpPr>
        <p:spPr>
          <a:xfrm>
            <a:off x="10143913" y="3090511"/>
            <a:ext cx="644087" cy="523220"/>
          </a:xfrm>
          <a:prstGeom prst="rect">
            <a:avLst/>
          </a:prstGeom>
          <a:noFill/>
        </p:spPr>
        <p:txBody>
          <a:bodyPr wrap="none" rtlCol="0">
            <a:spAutoFit/>
          </a:bodyPr>
          <a:lstStyle/>
          <a:p>
            <a:r>
              <a:rPr lang="en-US" altLang="zh-CN" sz="1400" dirty="0"/>
              <a:t>scores</a:t>
            </a:r>
            <a:endParaRPr lang="zh-CN" altLang="en-US" sz="1400" dirty="0"/>
          </a:p>
          <a:p>
            <a:endParaRPr lang="zh-CN" altLang="en-US" sz="1400" dirty="0"/>
          </a:p>
        </p:txBody>
      </p:sp>
      <p:sp>
        <p:nvSpPr>
          <p:cNvPr id="97" name="文本框 96">
            <a:extLst>
              <a:ext uri="{FF2B5EF4-FFF2-40B4-BE49-F238E27FC236}">
                <a16:creationId xmlns:a16="http://schemas.microsoft.com/office/drawing/2014/main" id="{BBE9D45F-D42D-4DE2-BC9C-497CA3550218}"/>
              </a:ext>
            </a:extLst>
          </p:cNvPr>
          <p:cNvSpPr txBox="1"/>
          <p:nvPr/>
        </p:nvSpPr>
        <p:spPr>
          <a:xfrm>
            <a:off x="10162468" y="4762865"/>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8" name="文本框 97">
            <a:extLst>
              <a:ext uri="{FF2B5EF4-FFF2-40B4-BE49-F238E27FC236}">
                <a16:creationId xmlns:a16="http://schemas.microsoft.com/office/drawing/2014/main" id="{46128D26-2D6A-4E43-B32F-3BE396C0A0AF}"/>
              </a:ext>
            </a:extLst>
          </p:cNvPr>
          <p:cNvSpPr txBox="1"/>
          <p:nvPr/>
        </p:nvSpPr>
        <p:spPr>
          <a:xfrm>
            <a:off x="4374152" y="3238541"/>
            <a:ext cx="126829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Bootstrap</a:t>
            </a:r>
            <a:endParaRPr lang="zh-CN" altLang="en-US" dirty="0">
              <a:latin typeface="微软雅黑" panose="020B0503020204020204" pitchFamily="34" charset="-122"/>
              <a:ea typeface="微软雅黑" panose="020B0503020204020204" pitchFamily="34" charset="-122"/>
            </a:endParaRPr>
          </a:p>
        </p:txBody>
      </p:sp>
      <p:graphicFrame>
        <p:nvGraphicFramePr>
          <p:cNvPr id="99" name="对象 98">
            <a:extLst>
              <a:ext uri="{FF2B5EF4-FFF2-40B4-BE49-F238E27FC236}">
                <a16:creationId xmlns:a16="http://schemas.microsoft.com/office/drawing/2014/main" id="{B3293028-8A56-4575-BA7F-23094079EE72}"/>
              </a:ext>
            </a:extLst>
          </p:cNvPr>
          <p:cNvGraphicFramePr>
            <a:graphicFrameLocks noChangeAspect="1"/>
          </p:cNvGraphicFramePr>
          <p:nvPr>
            <p:extLst>
              <p:ext uri="{D42A27DB-BD31-4B8C-83A1-F6EECF244321}">
                <p14:modId xmlns:p14="http://schemas.microsoft.com/office/powerpoint/2010/main" val="1060284848"/>
              </p:ext>
            </p:extLst>
          </p:nvPr>
        </p:nvGraphicFramePr>
        <p:xfrm>
          <a:off x="10957512" y="2856112"/>
          <a:ext cx="396019" cy="501624"/>
        </p:xfrm>
        <a:graphic>
          <a:graphicData uri="http://schemas.openxmlformats.org/presentationml/2006/ole">
            <mc:AlternateContent xmlns:mc="http://schemas.openxmlformats.org/markup-compatibility/2006">
              <mc:Choice xmlns:v="urn:schemas-microsoft-com:vml" Requires="v">
                <p:oleObj spid="_x0000_s7510" name="Equation" r:id="rId25" imgW="190440" imgH="241200" progId="Equation.DSMT4">
                  <p:embed/>
                </p:oleObj>
              </mc:Choice>
              <mc:Fallback>
                <p:oleObj name="Equation" r:id="rId25" imgW="190440" imgH="241200" progId="Equation.DSMT4">
                  <p:embed/>
                  <p:pic>
                    <p:nvPicPr>
                      <p:cNvPr id="245" name="对象 244">
                        <a:extLst>
                          <a:ext uri="{FF2B5EF4-FFF2-40B4-BE49-F238E27FC236}">
                            <a16:creationId xmlns:a16="http://schemas.microsoft.com/office/drawing/2014/main" id="{AC96F8CB-F855-4DB2-B2A8-14DBA36569FA}"/>
                          </a:ext>
                        </a:extLst>
                      </p:cNvPr>
                      <p:cNvPicPr/>
                      <p:nvPr/>
                    </p:nvPicPr>
                    <p:blipFill>
                      <a:blip r:embed="rId26"/>
                      <a:stretch>
                        <a:fillRect/>
                      </a:stretch>
                    </p:blipFill>
                    <p:spPr>
                      <a:xfrm>
                        <a:off x="10957512" y="2856112"/>
                        <a:ext cx="396019" cy="501624"/>
                      </a:xfrm>
                      <a:prstGeom prst="rect">
                        <a:avLst/>
                      </a:prstGeom>
                    </p:spPr>
                  </p:pic>
                </p:oleObj>
              </mc:Fallback>
            </mc:AlternateContent>
          </a:graphicData>
        </a:graphic>
      </p:graphicFrame>
      <p:graphicFrame>
        <p:nvGraphicFramePr>
          <p:cNvPr id="100" name="对象 99">
            <a:extLst>
              <a:ext uri="{FF2B5EF4-FFF2-40B4-BE49-F238E27FC236}">
                <a16:creationId xmlns:a16="http://schemas.microsoft.com/office/drawing/2014/main" id="{5D5A36D2-EC3B-4374-9755-F9F43A1F7FC9}"/>
              </a:ext>
            </a:extLst>
          </p:cNvPr>
          <p:cNvGraphicFramePr>
            <a:graphicFrameLocks noChangeAspect="1"/>
          </p:cNvGraphicFramePr>
          <p:nvPr>
            <p:extLst>
              <p:ext uri="{D42A27DB-BD31-4B8C-83A1-F6EECF244321}">
                <p14:modId xmlns:p14="http://schemas.microsoft.com/office/powerpoint/2010/main" val="418362370"/>
              </p:ext>
            </p:extLst>
          </p:nvPr>
        </p:nvGraphicFramePr>
        <p:xfrm>
          <a:off x="10970417" y="4512425"/>
          <a:ext cx="415855" cy="526750"/>
        </p:xfrm>
        <a:graphic>
          <a:graphicData uri="http://schemas.openxmlformats.org/presentationml/2006/ole">
            <mc:AlternateContent xmlns:mc="http://schemas.openxmlformats.org/markup-compatibility/2006">
              <mc:Choice xmlns:v="urn:schemas-microsoft-com:vml" Requires="v">
                <p:oleObj spid="_x0000_s7511" name="Equation" r:id="rId27" imgW="190440" imgH="241200" progId="Equation.DSMT4">
                  <p:embed/>
                </p:oleObj>
              </mc:Choice>
              <mc:Fallback>
                <p:oleObj name="Equation" r:id="rId27" imgW="190440" imgH="241200" progId="Equation.DSMT4">
                  <p:embed/>
                  <p:pic>
                    <p:nvPicPr>
                      <p:cNvPr id="246" name="对象 245">
                        <a:extLst>
                          <a:ext uri="{FF2B5EF4-FFF2-40B4-BE49-F238E27FC236}">
                            <a16:creationId xmlns:a16="http://schemas.microsoft.com/office/drawing/2014/main" id="{5AF87E79-9779-4E28-A48F-BD1DB1255EC9}"/>
                          </a:ext>
                        </a:extLst>
                      </p:cNvPr>
                      <p:cNvPicPr/>
                      <p:nvPr/>
                    </p:nvPicPr>
                    <p:blipFill>
                      <a:blip r:embed="rId28"/>
                      <a:stretch>
                        <a:fillRect/>
                      </a:stretch>
                    </p:blipFill>
                    <p:spPr>
                      <a:xfrm>
                        <a:off x="10970417" y="4512425"/>
                        <a:ext cx="415855" cy="526750"/>
                      </a:xfrm>
                      <a:prstGeom prst="rect">
                        <a:avLst/>
                      </a:prstGeom>
                    </p:spPr>
                  </p:pic>
                </p:oleObj>
              </mc:Fallback>
            </mc:AlternateContent>
          </a:graphicData>
        </a:graphic>
      </p:graphicFrame>
      <p:sp>
        <p:nvSpPr>
          <p:cNvPr id="101" name="文本框 100">
            <a:extLst>
              <a:ext uri="{FF2B5EF4-FFF2-40B4-BE49-F238E27FC236}">
                <a16:creationId xmlns:a16="http://schemas.microsoft.com/office/drawing/2014/main" id="{57ABD109-9D2B-4DE2-94E2-9ECDE9D8276E}"/>
              </a:ext>
            </a:extLst>
          </p:cNvPr>
          <p:cNvSpPr txBox="1"/>
          <p:nvPr/>
        </p:nvSpPr>
        <p:spPr>
          <a:xfrm>
            <a:off x="8837923" y="3087995"/>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2" name="文本框 101">
            <a:extLst>
              <a:ext uri="{FF2B5EF4-FFF2-40B4-BE49-F238E27FC236}">
                <a16:creationId xmlns:a16="http://schemas.microsoft.com/office/drawing/2014/main" id="{DE7CC2EE-0D63-4339-B4E6-33A23FBDBCBA}"/>
              </a:ext>
            </a:extLst>
          </p:cNvPr>
          <p:cNvSpPr txBox="1"/>
          <p:nvPr/>
        </p:nvSpPr>
        <p:spPr>
          <a:xfrm>
            <a:off x="8817712" y="4800874"/>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3" name="文本框 102">
            <a:extLst>
              <a:ext uri="{FF2B5EF4-FFF2-40B4-BE49-F238E27FC236}">
                <a16:creationId xmlns:a16="http://schemas.microsoft.com/office/drawing/2014/main" id="{5E7CE60A-A2B3-40FB-AFA9-CB73232111C2}"/>
              </a:ext>
            </a:extLst>
          </p:cNvPr>
          <p:cNvSpPr txBox="1"/>
          <p:nvPr/>
        </p:nvSpPr>
        <p:spPr>
          <a:xfrm>
            <a:off x="7862535" y="1840481"/>
            <a:ext cx="1083438" cy="369332"/>
          </a:xfrm>
          <a:prstGeom prst="rect">
            <a:avLst/>
          </a:prstGeom>
          <a:noFill/>
        </p:spPr>
        <p:txBody>
          <a:bodyPr wrap="none" rtlCol="0">
            <a:spAutoFit/>
          </a:bodyPr>
          <a:lstStyle/>
          <a:p>
            <a:r>
              <a:rPr lang="en-US" altLang="zh-CN" dirty="0"/>
              <a:t>Estimator</a:t>
            </a:r>
            <a:endParaRPr lang="zh-CN" altLang="en-US" dirty="0"/>
          </a:p>
        </p:txBody>
      </p:sp>
      <p:sp>
        <p:nvSpPr>
          <p:cNvPr id="104" name="文本框 103">
            <a:extLst>
              <a:ext uri="{FF2B5EF4-FFF2-40B4-BE49-F238E27FC236}">
                <a16:creationId xmlns:a16="http://schemas.microsoft.com/office/drawing/2014/main" id="{2AA7139C-CA5C-4B63-AAC5-3C9C639C593A}"/>
              </a:ext>
            </a:extLst>
          </p:cNvPr>
          <p:cNvSpPr txBox="1"/>
          <p:nvPr/>
        </p:nvSpPr>
        <p:spPr>
          <a:xfrm>
            <a:off x="7861526" y="2906248"/>
            <a:ext cx="1083438" cy="369332"/>
          </a:xfrm>
          <a:prstGeom prst="rect">
            <a:avLst/>
          </a:prstGeom>
          <a:noFill/>
        </p:spPr>
        <p:txBody>
          <a:bodyPr wrap="none" rtlCol="0">
            <a:spAutoFit/>
          </a:bodyPr>
          <a:lstStyle/>
          <a:p>
            <a:r>
              <a:rPr lang="en-US" altLang="zh-CN" dirty="0"/>
              <a:t>Estimator</a:t>
            </a:r>
            <a:endParaRPr lang="zh-CN" altLang="en-US" dirty="0"/>
          </a:p>
        </p:txBody>
      </p:sp>
      <p:sp>
        <p:nvSpPr>
          <p:cNvPr id="105" name="文本框 104">
            <a:extLst>
              <a:ext uri="{FF2B5EF4-FFF2-40B4-BE49-F238E27FC236}">
                <a16:creationId xmlns:a16="http://schemas.microsoft.com/office/drawing/2014/main" id="{782F0E1E-BB41-43F2-A4DB-FD75A066568E}"/>
              </a:ext>
            </a:extLst>
          </p:cNvPr>
          <p:cNvSpPr txBox="1"/>
          <p:nvPr/>
        </p:nvSpPr>
        <p:spPr>
          <a:xfrm>
            <a:off x="7849577" y="4611185"/>
            <a:ext cx="1083438" cy="369332"/>
          </a:xfrm>
          <a:prstGeom prst="rect">
            <a:avLst/>
          </a:prstGeom>
          <a:noFill/>
        </p:spPr>
        <p:txBody>
          <a:bodyPr wrap="none" rtlCol="0">
            <a:spAutoFit/>
          </a:bodyPr>
          <a:lstStyle/>
          <a:p>
            <a:r>
              <a:rPr lang="en-US" altLang="zh-CN" dirty="0"/>
              <a:t>Estimator</a:t>
            </a:r>
            <a:endParaRPr lang="zh-CN" altLang="en-US" dirty="0"/>
          </a:p>
        </p:txBody>
      </p:sp>
      <p:sp>
        <p:nvSpPr>
          <p:cNvPr id="107" name="文本框 106">
            <a:extLst>
              <a:ext uri="{FF2B5EF4-FFF2-40B4-BE49-F238E27FC236}">
                <a16:creationId xmlns:a16="http://schemas.microsoft.com/office/drawing/2014/main" id="{F2F30FEB-80A0-415C-9DCF-3007B066F709}"/>
              </a:ext>
            </a:extLst>
          </p:cNvPr>
          <p:cNvSpPr txBox="1"/>
          <p:nvPr/>
        </p:nvSpPr>
        <p:spPr>
          <a:xfrm>
            <a:off x="1982296" y="2778559"/>
            <a:ext cx="1000572" cy="9139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108" name="对象 107">
            <a:extLst>
              <a:ext uri="{FF2B5EF4-FFF2-40B4-BE49-F238E27FC236}">
                <a16:creationId xmlns:a16="http://schemas.microsoft.com/office/drawing/2014/main" id="{4BC8602D-0B48-4B28-9070-D7EFE0219CA5}"/>
              </a:ext>
            </a:extLst>
          </p:cNvPr>
          <p:cNvGraphicFramePr>
            <a:graphicFrameLocks noChangeAspect="1"/>
          </p:cNvGraphicFramePr>
          <p:nvPr>
            <p:extLst>
              <p:ext uri="{D42A27DB-BD31-4B8C-83A1-F6EECF244321}">
                <p14:modId xmlns:p14="http://schemas.microsoft.com/office/powerpoint/2010/main" val="1950040834"/>
              </p:ext>
            </p:extLst>
          </p:nvPr>
        </p:nvGraphicFramePr>
        <p:xfrm>
          <a:off x="1987815" y="2704522"/>
          <a:ext cx="956099" cy="1147319"/>
        </p:xfrm>
        <a:graphic>
          <a:graphicData uri="http://schemas.openxmlformats.org/presentationml/2006/ole">
            <mc:AlternateContent xmlns:mc="http://schemas.openxmlformats.org/markup-compatibility/2006">
              <mc:Choice xmlns:v="urn:schemas-microsoft-com:vml" Requires="v">
                <p:oleObj spid="_x0000_s7512" name="Equation" r:id="rId7" imgW="190440" imgH="228600" progId="Equation.DSMT4">
                  <p:embed/>
                </p:oleObj>
              </mc:Choice>
              <mc:Fallback>
                <p:oleObj name="Equation" r:id="rId7" imgW="190440" imgH="228600" progId="Equation.DSMT4">
                  <p:embed/>
                  <p:pic>
                    <p:nvPicPr>
                      <p:cNvPr id="256" name="对象 255">
                        <a:extLst>
                          <a:ext uri="{FF2B5EF4-FFF2-40B4-BE49-F238E27FC236}">
                            <a16:creationId xmlns:a16="http://schemas.microsoft.com/office/drawing/2014/main" id="{B5FD044E-1F44-413E-8D40-564BFB0F71C9}"/>
                          </a:ext>
                        </a:extLst>
                      </p:cNvPr>
                      <p:cNvPicPr/>
                      <p:nvPr/>
                    </p:nvPicPr>
                    <p:blipFill>
                      <a:blip r:embed="rId8"/>
                      <a:stretch>
                        <a:fillRect/>
                      </a:stretch>
                    </p:blipFill>
                    <p:spPr>
                      <a:xfrm>
                        <a:off x="1987815" y="2704522"/>
                        <a:ext cx="956099" cy="1147319"/>
                      </a:xfrm>
                      <a:prstGeom prst="rect">
                        <a:avLst/>
                      </a:prstGeom>
                    </p:spPr>
                  </p:pic>
                </p:oleObj>
              </mc:Fallback>
            </mc:AlternateContent>
          </a:graphicData>
        </a:graphic>
      </p:graphicFrame>
      <p:sp>
        <p:nvSpPr>
          <p:cNvPr id="73" name="矩形 72">
            <a:extLst>
              <a:ext uri="{FF2B5EF4-FFF2-40B4-BE49-F238E27FC236}">
                <a16:creationId xmlns:a16="http://schemas.microsoft.com/office/drawing/2014/main" id="{E71431A5-B674-4883-9DB9-FECEF6EA6480}"/>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75" name="图片 74">
            <a:extLst>
              <a:ext uri="{FF2B5EF4-FFF2-40B4-BE49-F238E27FC236}">
                <a16:creationId xmlns:a16="http://schemas.microsoft.com/office/drawing/2014/main" id="{F86F7D77-E13C-43C3-8F74-A51B1310276A}"/>
              </a:ext>
            </a:extLst>
          </p:cNvPr>
          <p:cNvPicPr>
            <a:picLocks noChangeAspect="1"/>
          </p:cNvPicPr>
          <p:nvPr/>
        </p:nvPicPr>
        <p:blipFill>
          <a:blip r:embed="rId2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106" name="矩形 105">
            <a:extLst>
              <a:ext uri="{FF2B5EF4-FFF2-40B4-BE49-F238E27FC236}">
                <a16:creationId xmlns:a16="http://schemas.microsoft.com/office/drawing/2014/main" id="{8C5DEB11-0A58-4714-82CC-E38799A574A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EB6739D2-7994-4835-8227-B03C4E3BC0FF}"/>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id="{883A411E-54B4-410B-A8F5-7DB0A132A79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63D52F71-B7B9-483A-ABA5-3D2A85511AAD}"/>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989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选取可靠正样本的过程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75" name="对象 74">
            <a:extLst>
              <a:ext uri="{FF2B5EF4-FFF2-40B4-BE49-F238E27FC236}">
                <a16:creationId xmlns:a16="http://schemas.microsoft.com/office/drawing/2014/main" id="{EF791E74-51C2-4571-A8EE-749933228287}"/>
              </a:ext>
            </a:extLst>
          </p:cNvPr>
          <p:cNvGraphicFramePr>
            <a:graphicFrameLocks noChangeAspect="1"/>
          </p:cNvGraphicFramePr>
          <p:nvPr>
            <p:extLst>
              <p:ext uri="{D42A27DB-BD31-4B8C-83A1-F6EECF244321}">
                <p14:modId xmlns:p14="http://schemas.microsoft.com/office/powerpoint/2010/main" val="2843833544"/>
              </p:ext>
            </p:extLst>
          </p:nvPr>
        </p:nvGraphicFramePr>
        <p:xfrm>
          <a:off x="6762750" y="3161788"/>
          <a:ext cx="4335411" cy="415925"/>
        </p:xfrm>
        <a:graphic>
          <a:graphicData uri="http://schemas.openxmlformats.org/presentationml/2006/ole">
            <mc:AlternateContent xmlns:mc="http://schemas.openxmlformats.org/markup-compatibility/2006">
              <mc:Choice xmlns:v="urn:schemas-microsoft-com:vml" Requires="v">
                <p:oleObj spid="_x0000_s5404" name="Equation" r:id="rId3" imgW="2654280" imgH="228600" progId="Equation.DSMT4">
                  <p:embed/>
                </p:oleObj>
              </mc:Choice>
              <mc:Fallback>
                <p:oleObj name="Equation" r:id="rId3" imgW="2654280" imgH="228600" progId="Equation.DSMT4">
                  <p:embed/>
                  <p:pic>
                    <p:nvPicPr>
                      <p:cNvPr id="74" name="对象 73">
                        <a:extLst>
                          <a:ext uri="{FF2B5EF4-FFF2-40B4-BE49-F238E27FC236}">
                            <a16:creationId xmlns:a16="http://schemas.microsoft.com/office/drawing/2014/main" id="{92706C4C-D28D-4323-A41A-FA1A663E03A9}"/>
                          </a:ext>
                        </a:extLst>
                      </p:cNvPr>
                      <p:cNvPicPr/>
                      <p:nvPr/>
                    </p:nvPicPr>
                    <p:blipFill>
                      <a:blip r:embed="rId4"/>
                      <a:stretch>
                        <a:fillRect/>
                      </a:stretch>
                    </p:blipFill>
                    <p:spPr>
                      <a:xfrm>
                        <a:off x="6762750" y="3161788"/>
                        <a:ext cx="4335411" cy="415925"/>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2B71490F-F955-4673-90FC-F36ACA425E2B}"/>
              </a:ext>
            </a:extLst>
          </p:cNvPr>
          <p:cNvGraphicFramePr>
            <a:graphicFrameLocks noChangeAspect="1"/>
          </p:cNvGraphicFramePr>
          <p:nvPr>
            <p:extLst>
              <p:ext uri="{D42A27DB-BD31-4B8C-83A1-F6EECF244321}">
                <p14:modId xmlns:p14="http://schemas.microsoft.com/office/powerpoint/2010/main" val="1753101155"/>
              </p:ext>
            </p:extLst>
          </p:nvPr>
        </p:nvGraphicFramePr>
        <p:xfrm>
          <a:off x="7152200" y="4077982"/>
          <a:ext cx="2587625" cy="622300"/>
        </p:xfrm>
        <a:graphic>
          <a:graphicData uri="http://schemas.openxmlformats.org/presentationml/2006/ole">
            <mc:AlternateContent xmlns:mc="http://schemas.openxmlformats.org/markup-compatibility/2006">
              <mc:Choice xmlns:v="urn:schemas-microsoft-com:vml" Requires="v">
                <p:oleObj spid="_x0000_s5405" name="Equation" r:id="rId5" imgW="1002960" imgH="241200" progId="Equation.DSMT4">
                  <p:embed/>
                </p:oleObj>
              </mc:Choice>
              <mc:Fallback>
                <p:oleObj name="Equation" r:id="rId5" imgW="1002960" imgH="241200" progId="Equation.DSMT4">
                  <p:embed/>
                  <p:pic>
                    <p:nvPicPr>
                      <p:cNvPr id="75" name="对象 74">
                        <a:extLst>
                          <a:ext uri="{FF2B5EF4-FFF2-40B4-BE49-F238E27FC236}">
                            <a16:creationId xmlns:a16="http://schemas.microsoft.com/office/drawing/2014/main" id="{7246CB61-9297-4408-B1C0-03CF30373477}"/>
                          </a:ext>
                        </a:extLst>
                      </p:cNvPr>
                      <p:cNvPicPr/>
                      <p:nvPr/>
                    </p:nvPicPr>
                    <p:blipFill>
                      <a:blip r:embed="rId6"/>
                      <a:stretch>
                        <a:fillRect/>
                      </a:stretch>
                    </p:blipFill>
                    <p:spPr>
                      <a:xfrm>
                        <a:off x="7152200" y="4077982"/>
                        <a:ext cx="2587625" cy="62230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90ED761E-2976-4358-8797-1CF174CFB795}"/>
              </a:ext>
            </a:extLst>
          </p:cNvPr>
          <p:cNvGrpSpPr/>
          <p:nvPr/>
        </p:nvGrpSpPr>
        <p:grpSpPr>
          <a:xfrm>
            <a:off x="2065866" y="2996566"/>
            <a:ext cx="4313687" cy="1758950"/>
            <a:chOff x="2065866" y="2657353"/>
            <a:chExt cx="4313687" cy="1758950"/>
          </a:xfrm>
        </p:grpSpPr>
        <p:graphicFrame>
          <p:nvGraphicFramePr>
            <p:cNvPr id="73" name="对象 72">
              <a:extLst>
                <a:ext uri="{FF2B5EF4-FFF2-40B4-BE49-F238E27FC236}">
                  <a16:creationId xmlns:a16="http://schemas.microsoft.com/office/drawing/2014/main" id="{0BFDAD4E-FB24-4832-82A7-A6F64989C537}"/>
                </a:ext>
              </a:extLst>
            </p:cNvPr>
            <p:cNvGraphicFramePr>
              <a:graphicFrameLocks noChangeAspect="1"/>
            </p:cNvGraphicFramePr>
            <p:nvPr>
              <p:extLst>
                <p:ext uri="{D42A27DB-BD31-4B8C-83A1-F6EECF244321}">
                  <p14:modId xmlns:p14="http://schemas.microsoft.com/office/powerpoint/2010/main" val="4087149904"/>
                </p:ext>
              </p:extLst>
            </p:nvPr>
          </p:nvGraphicFramePr>
          <p:xfrm>
            <a:off x="2065866" y="2657353"/>
            <a:ext cx="2825750" cy="1758950"/>
          </p:xfrm>
          <a:graphic>
            <a:graphicData uri="http://schemas.openxmlformats.org/presentationml/2006/ole">
              <mc:AlternateContent xmlns:mc="http://schemas.openxmlformats.org/markup-compatibility/2006">
                <mc:Choice xmlns:v="urn:schemas-microsoft-com:vml" Requires="v">
                  <p:oleObj spid="_x0000_s5406" name="Equation" r:id="rId7" imgW="1346040" imgH="838080" progId="Equation.DSMT4">
                    <p:embed/>
                  </p:oleObj>
                </mc:Choice>
                <mc:Fallback>
                  <p:oleObj name="Equation" r:id="rId7" imgW="1346040" imgH="838080" progId="Equation.DSMT4">
                    <p:embed/>
                    <p:pic>
                      <p:nvPicPr>
                        <p:cNvPr id="72" name="对象 71">
                          <a:extLst>
                            <a:ext uri="{FF2B5EF4-FFF2-40B4-BE49-F238E27FC236}">
                              <a16:creationId xmlns:a16="http://schemas.microsoft.com/office/drawing/2014/main" id="{2CE64E93-45CA-477D-A52C-39C752A947C1}"/>
                            </a:ext>
                          </a:extLst>
                        </p:cNvPr>
                        <p:cNvPicPr/>
                        <p:nvPr/>
                      </p:nvPicPr>
                      <p:blipFill>
                        <a:blip r:embed="rId8"/>
                        <a:stretch>
                          <a:fillRect/>
                        </a:stretch>
                      </p:blipFill>
                      <p:spPr>
                        <a:xfrm>
                          <a:off x="2065866" y="2657353"/>
                          <a:ext cx="2825750" cy="1758950"/>
                        </a:xfrm>
                        <a:prstGeom prst="rect">
                          <a:avLst/>
                        </a:prstGeom>
                      </p:spPr>
                    </p:pic>
                  </p:oleObj>
                </mc:Fallback>
              </mc:AlternateContent>
            </a:graphicData>
          </a:graphic>
        </p:graphicFrame>
        <p:sp>
          <p:nvSpPr>
            <p:cNvPr id="109" name="文本框 108">
              <a:extLst>
                <a:ext uri="{FF2B5EF4-FFF2-40B4-BE49-F238E27FC236}">
                  <a16:creationId xmlns:a16="http://schemas.microsoft.com/office/drawing/2014/main" id="{6EE4880E-D90F-4181-AADC-7EA98DD3DE2C}"/>
                </a:ext>
              </a:extLst>
            </p:cNvPr>
            <p:cNvSpPr txBox="1"/>
            <p:nvPr/>
          </p:nvSpPr>
          <p:spPr>
            <a:xfrm>
              <a:off x="5470415" y="3352162"/>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grpSp>
      <p:sp>
        <p:nvSpPr>
          <p:cNvPr id="112" name="文本框 111">
            <a:extLst>
              <a:ext uri="{FF2B5EF4-FFF2-40B4-BE49-F238E27FC236}">
                <a16:creationId xmlns:a16="http://schemas.microsoft.com/office/drawing/2014/main" id="{3794037A-1FA0-4A55-8192-7F1C05BFC6B0}"/>
              </a:ext>
            </a:extLst>
          </p:cNvPr>
          <p:cNvSpPr txBox="1"/>
          <p:nvPr/>
        </p:nvSpPr>
        <p:spPr>
          <a:xfrm>
            <a:off x="11282862" y="3183657"/>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4430DF5-938E-44BA-A7DF-76FEDA529B54}"/>
                  </a:ext>
                </a:extLst>
              </p:cNvPr>
              <p:cNvSpPr txBox="1"/>
              <p:nvPr/>
            </p:nvSpPr>
            <p:spPr>
              <a:xfrm>
                <a:off x="2099169" y="2132254"/>
                <a:ext cx="39968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计算每个未标记样本</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𝑢</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为正样本的概率</a:t>
                </a:r>
              </a:p>
            </p:txBody>
          </p:sp>
        </mc:Choice>
        <mc:Fallback xmlns="">
          <p:sp>
            <p:nvSpPr>
              <p:cNvPr id="110" name="文本框 109">
                <a:extLst>
                  <a:ext uri="{FF2B5EF4-FFF2-40B4-BE49-F238E27FC236}">
                    <a16:creationId xmlns:a16="http://schemas.microsoft.com/office/drawing/2014/main" id="{D4430DF5-938E-44BA-A7DF-76FEDA529B54}"/>
                  </a:ext>
                </a:extLst>
              </p:cNvPr>
              <p:cNvSpPr txBox="1">
                <a:spLocks noRot="1" noChangeAspect="1" noMove="1" noResize="1" noEditPoints="1" noAdjustHandles="1" noChangeArrowheads="1" noChangeShapeType="1" noTextEdit="1"/>
              </p:cNvSpPr>
              <p:nvPr/>
            </p:nvSpPr>
            <p:spPr>
              <a:xfrm>
                <a:off x="2099169" y="2132254"/>
                <a:ext cx="3996831" cy="369332"/>
              </a:xfrm>
              <a:prstGeom prst="rect">
                <a:avLst/>
              </a:prstGeom>
              <a:blipFill>
                <a:blip r:embed="rId10"/>
                <a:stretch>
                  <a:fillRect l="-1064" t="-8065" r="-1216"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ED2FA308-40C7-4241-9BF4-07F6FD27E537}"/>
                  </a:ext>
                </a:extLst>
              </p:cNvPr>
              <p:cNvSpPr txBox="1"/>
              <p:nvPr/>
            </p:nvSpPr>
            <p:spPr>
              <a:xfrm>
                <a:off x="6825298" y="2132254"/>
                <a:ext cx="45825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选择排名前</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a:latin typeface="Cambria Math" panose="02040503050406030204" pitchFamily="18" charset="0"/>
                        <a:ea typeface="微软雅黑" panose="020B0503020204020204" pitchFamily="34" charset="-122"/>
                        <a:cs typeface="微软雅黑" panose="020B0503020204020204" pitchFamily="34" charset="-122"/>
                      </a:rPr>
                      <m:t>|×</m:t>
                    </m:r>
                    <m:r>
                      <a:rPr lang="en-US" altLang="zh-CN">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的样本加入正样本集合</a:t>
                </a:r>
              </a:p>
            </p:txBody>
          </p:sp>
        </mc:Choice>
        <mc:Fallback xmlns="">
          <p:sp>
            <p:nvSpPr>
              <p:cNvPr id="111" name="文本框 110">
                <a:extLst>
                  <a:ext uri="{FF2B5EF4-FFF2-40B4-BE49-F238E27FC236}">
                    <a16:creationId xmlns:a16="http://schemas.microsoft.com/office/drawing/2014/main" id="{ED2FA308-40C7-4241-9BF4-07F6FD27E537}"/>
                  </a:ext>
                </a:extLst>
              </p:cNvPr>
              <p:cNvSpPr txBox="1">
                <a:spLocks noRot="1" noChangeAspect="1" noMove="1" noResize="1" noEditPoints="1" noAdjustHandles="1" noChangeArrowheads="1" noChangeShapeType="1" noTextEdit="1"/>
              </p:cNvSpPr>
              <p:nvPr/>
            </p:nvSpPr>
            <p:spPr>
              <a:xfrm>
                <a:off x="6825298" y="2132254"/>
                <a:ext cx="4582579" cy="369332"/>
              </a:xfrm>
              <a:prstGeom prst="rect">
                <a:avLst/>
              </a:prstGeom>
              <a:blipFill>
                <a:blip r:embed="rId11"/>
                <a:stretch>
                  <a:fillRect l="-1062" t="-8065" b="-24194"/>
                </a:stretch>
              </a:blipFill>
            </p:spPr>
            <p:txBody>
              <a:bodyPr/>
              <a:lstStyle/>
              <a:p>
                <a:r>
                  <a:rPr lang="zh-CN" altLang="en-US">
                    <a:noFill/>
                  </a:rPr>
                  <a:t> </a:t>
                </a:r>
              </a:p>
            </p:txBody>
          </p:sp>
        </mc:Fallback>
      </mc:AlternateContent>
      <p:sp>
        <p:nvSpPr>
          <p:cNvPr id="113" name="文本框 112">
            <a:extLst>
              <a:ext uri="{FF2B5EF4-FFF2-40B4-BE49-F238E27FC236}">
                <a16:creationId xmlns:a16="http://schemas.microsoft.com/office/drawing/2014/main" id="{28CB524B-A66A-40B5-98D7-DBACB5919CCC}"/>
              </a:ext>
            </a:extLst>
          </p:cNvPr>
          <p:cNvSpPr txBox="1"/>
          <p:nvPr/>
        </p:nvSpPr>
        <p:spPr>
          <a:xfrm>
            <a:off x="11282862" y="4204466"/>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A2860754-0F84-4D79-8027-2BF48B4E2E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90CF2F44-7FEC-4C3E-98E8-769FF8DDBB08}"/>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CAEE05EE-F003-49C1-BFAE-435E150D036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B5B563E-A6E1-40A8-BB1A-648E61A3492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1CC7865-0AA1-4C32-8305-68A4F971EC98}"/>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E500E41-F290-4CFC-9C08-B809101DEEFA}"/>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7890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VF_RF</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
        <p:nvSpPr>
          <p:cNvPr id="27" name="矩形 26">
            <a:extLst>
              <a:ext uri="{FF2B5EF4-FFF2-40B4-BE49-F238E27FC236}">
                <a16:creationId xmlns:a16="http://schemas.microsoft.com/office/drawing/2014/main" id="{D6802AC3-5B72-4F7A-BB49-283BD8ADECFF}"/>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36A103F8-7193-43E4-ABD8-935FA8649DA7}"/>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2274709F-EA9A-4C6D-96AC-62C602F4FBD2}"/>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61D4BF4-2139-41D4-ABD5-1F7A61ACE4C7}"/>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CAB4557-9FBA-4850-B120-C781ADD28F5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8CA48C7-81C6-482A-9113-E4C2CE565E2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7"/>
          <a:stretch>
            <a:fillRect/>
          </a:stretch>
        </p:blipFill>
        <p:spPr>
          <a:xfrm>
            <a:off x="6687820" y="2447576"/>
            <a:ext cx="4557395" cy="3660140"/>
          </a:xfrm>
          <a:prstGeom prst="rect">
            <a:avLst/>
          </a:prstGeom>
        </p:spPr>
      </p:pic>
      <p:sp>
        <p:nvSpPr>
          <p:cNvPr id="27" name="文本框 26">
            <a:extLst>
              <a:ext uri="{FF2B5EF4-FFF2-40B4-BE49-F238E27FC236}">
                <a16:creationId xmlns:a16="http://schemas.microsoft.com/office/drawing/2014/main" id="{26E815CD-5FEA-445E-9983-1D2929263345}"/>
              </a:ext>
            </a:extLst>
          </p:cNvPr>
          <p:cNvSpPr txBox="1"/>
          <p:nvPr/>
        </p:nvSpPr>
        <p:spPr>
          <a:xfrm>
            <a:off x="8194572" y="2258450"/>
            <a:ext cx="2262034" cy="230832"/>
          </a:xfrm>
          <a:prstGeom prst="rect">
            <a:avLst/>
          </a:prstGeom>
          <a:noFill/>
        </p:spPr>
        <p:txBody>
          <a:bodyPr wrap="square">
            <a:spAutoFit/>
          </a:bodyPr>
          <a:lstStyle/>
          <a:p>
            <a:r>
              <a:rPr lang="zh-CN" altLang="en-US" sz="900" dirty="0">
                <a:latin typeface="微软雅黑" panose="020B0503020204020204" pitchFamily="34" charset="-122"/>
                <a:ea typeface="微软雅黑" panose="020B0503020204020204" pitchFamily="34" charset="-122"/>
              </a:rPr>
              <a:t>表 3-1 有无联邦学习的 PU 学习性能比较</a:t>
            </a:r>
          </a:p>
        </p:txBody>
      </p:sp>
      <p:sp>
        <p:nvSpPr>
          <p:cNvPr id="28" name="矩形 27">
            <a:extLst>
              <a:ext uri="{FF2B5EF4-FFF2-40B4-BE49-F238E27FC236}">
                <a16:creationId xmlns:a16="http://schemas.microsoft.com/office/drawing/2014/main" id="{2AE6D61F-1042-45F7-AE8F-9706C248EA0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B6B4638D-E762-465E-B7FA-10C40E8CE81C}"/>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0" name="矩形 29">
            <a:extLst>
              <a:ext uri="{FF2B5EF4-FFF2-40B4-BE49-F238E27FC236}">
                <a16:creationId xmlns:a16="http://schemas.microsoft.com/office/drawing/2014/main" id="{1E091C27-A41F-493D-B8C6-D259B17B411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302697A-7BE7-4D14-BAA9-9FB5F6F4001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9E5232A-DE6D-4C6A-A719-DD0EDE17CA8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0D8329E8-BDE8-4A65-9955-14C3815176E7}"/>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5"/>
          <a:srcRect/>
          <a:stretch/>
        </p:blipFill>
        <p:spPr>
          <a:xfrm>
            <a:off x="1714166" y="3626703"/>
            <a:ext cx="3436444" cy="2443893"/>
          </a:xfrm>
          <a:prstGeom prst="rect">
            <a:avLst/>
          </a:prstGeom>
        </p:spPr>
      </p:pic>
      <p:pic>
        <p:nvPicPr>
          <p:cNvPr id="9" name="图片 8"/>
          <p:cNvPicPr>
            <a:picLocks noChangeAspect="1"/>
          </p:cNvPicPr>
          <p:nvPr/>
        </p:nvPicPr>
        <p:blipFill>
          <a:blip r:embed="rId6"/>
          <a:srcRect/>
          <a:stretch/>
        </p:blipFill>
        <p:spPr>
          <a:xfrm>
            <a:off x="5211240" y="3663573"/>
            <a:ext cx="3340582" cy="2444400"/>
          </a:xfrm>
          <a:prstGeom prst="rect">
            <a:avLst/>
          </a:prstGeom>
        </p:spPr>
      </p:pic>
      <p:pic>
        <p:nvPicPr>
          <p:cNvPr id="10" name="图片 9"/>
          <p:cNvPicPr>
            <a:picLocks noChangeAspect="1"/>
          </p:cNvPicPr>
          <p:nvPr/>
        </p:nvPicPr>
        <p:blipFill>
          <a:blip r:embed="rId7"/>
          <a:srcRect/>
          <a:stretch/>
        </p:blipFill>
        <p:spPr>
          <a:xfrm>
            <a:off x="8612451" y="3626703"/>
            <a:ext cx="3378586" cy="2444400"/>
          </a:xfrm>
          <a:prstGeom prst="rect">
            <a:avLst/>
          </a:prstGeom>
        </p:spPr>
      </p:pic>
      <p:sp>
        <p:nvSpPr>
          <p:cNvPr id="19" name="矩形 18">
            <a:extLst>
              <a:ext uri="{FF2B5EF4-FFF2-40B4-BE49-F238E27FC236}">
                <a16:creationId xmlns:a16="http://schemas.microsoft.com/office/drawing/2014/main" id="{33D54A5E-91CD-4E06-921B-00A704077A0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9FAADF25-4F08-4EEF-BA9C-F25D0DDAADD1}"/>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82D16659-4C5E-42BC-AB48-A2C608B588F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48334A6B-3D28-40C2-8A54-0AFC6853A2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C5F1B56-1213-4B4D-8DDE-A8133D522CE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2E57532-2190-4DF9-93FA-EE4B7406C16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基线对比实验（无联邦）</a:t>
            </a:r>
          </a:p>
        </p:txBody>
      </p:sp>
      <p:sp>
        <p:nvSpPr>
          <p:cNvPr id="17" name="幻云PPT-演示军团4"/>
          <p:cNvSpPr/>
          <p:nvPr>
            <p:custDataLst>
              <p:tags r:id="rId2"/>
            </p:custDataLst>
          </p:nvPr>
        </p:nvSpPr>
        <p:spPr>
          <a:xfrm>
            <a:off x="2263711" y="2264800"/>
            <a:ext cx="9039225" cy="4561338"/>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mc:AlternateContent xmlns:mc="http://schemas.openxmlformats.org/markup-compatibility/2006">
        <mc:Choice xmlns:a14="http://schemas.microsoft.com/office/drawing/2010/main" Requires="a14">
          <p:sp>
            <p:nvSpPr>
              <p:cNvPr id="18" name="幻云PPT-演示军团14"/>
              <p:cNvSpPr txBox="1"/>
              <p:nvPr>
                <p:custDataLst>
                  <p:tags r:id="rId3"/>
                </p:custDataLst>
              </p:nvPr>
            </p:nvSpPr>
            <p:spPr>
              <a:xfrm>
                <a:off x="2235771" y="2380216"/>
                <a:ext cx="4237264" cy="4306334"/>
              </a:xfrm>
              <a:prstGeom prst="rect">
                <a:avLst/>
              </a:prstGeom>
              <a:noFill/>
            </p:spPr>
            <p:txBody>
              <a:bodyPr wrap="square">
                <a:noAutofit/>
              </a:bodyPr>
              <a:lstStyle/>
              <a:p>
                <a:pPr marL="285750" indent="-285750">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结果显示</a:t>
                </a:r>
                <a:r>
                  <a:rPr lang="en-US" altLang="zh-CN" i="0" dirty="0" err="1">
                    <a:solidFill>
                      <a:schemeClr val="tx1">
                        <a:lumMod val="85000"/>
                        <a:lumOff val="15000"/>
                      </a:schemeClr>
                    </a:solidFill>
                    <a:effectLst/>
                    <a:latin typeface="微软雅黑" panose="020B0503020204020204" pitchFamily="34" charset="-122"/>
                    <a:ea typeface="微软雅黑" panose="020B0503020204020204" pitchFamily="34" charset="-122"/>
                    <a:cs typeface="+mn-lt"/>
                  </a:rPr>
                  <a:t>No_Fed_VFPU_GBDT</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方法在所有测试数据集和不同</a:t>
                </a:r>
                <a14:m>
                  <m:oMath xmlns:m="http://schemas.openxmlformats.org/officeDocument/2006/math">
                    <m:r>
                      <a:rPr lang="en-US" altLang="zh-CN">
                        <a:solidFill>
                          <a:schemeClr val="tx1">
                            <a:lumMod val="85000"/>
                            <a:lumOff val="15000"/>
                          </a:schemeClr>
                        </a:solidFill>
                        <a:latin typeface="Cambria Math" panose="02040503050406030204" pitchFamily="18" charset="0"/>
                        <a:ea typeface="微软雅黑" panose="020B0503020204020204" pitchFamily="34" charset="-122"/>
                        <a:cs typeface="+mn-lt"/>
                      </a:rPr>
                      <m:t>𝑛𝑢𝑚</m:t>
                    </m:r>
                  </m:oMath>
                </a14:m>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值条件下</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持续优于</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其他九种半监督方法，尤其在</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Census</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数据集上达到</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94.57%</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的最高推荐准确率</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明显优于传统</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学习方法和基于深度学习的</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Match</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系列算法</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，证明了该方法在处理负样本不可直接获得且数据存在</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显著不平衡</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学习问题中具有</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显著优势</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mc:Choice>
        <mc:Fallback>
          <p:sp>
            <p:nvSpPr>
              <p:cNvPr id="18" name="幻云PPT-演示军团14"/>
              <p:cNvSpPr txBox="1">
                <a:spLocks noRot="1" noChangeAspect="1" noMove="1" noResize="1" noEditPoints="1" noAdjustHandles="1" noChangeArrowheads="1" noChangeShapeType="1" noTextEdit="1"/>
              </p:cNvSpPr>
              <p:nvPr>
                <p:custDataLst>
                  <p:tags r:id="rId3"/>
                </p:custDataLst>
              </p:nvPr>
            </p:nvSpPr>
            <p:spPr>
              <a:xfrm>
                <a:off x="2235771" y="2380216"/>
                <a:ext cx="4237264" cy="4306334"/>
              </a:xfrm>
              <a:prstGeom prst="rect">
                <a:avLst/>
              </a:prstGeom>
              <a:blipFill>
                <a:blip r:embed="rId5"/>
                <a:stretch>
                  <a:fillRect l="-1007" r="-115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B64167-8F6B-4C2F-8864-E00ED92344AA}"/>
              </a:ext>
            </a:extLst>
          </p:cNvPr>
          <p:cNvPicPr>
            <a:picLocks noChangeAspect="1"/>
          </p:cNvPicPr>
          <p:nvPr/>
        </p:nvPicPr>
        <p:blipFill>
          <a:blip r:embed="rId6"/>
          <a:stretch>
            <a:fillRect/>
          </a:stretch>
        </p:blipFill>
        <p:spPr>
          <a:xfrm>
            <a:off x="6624486" y="2435614"/>
            <a:ext cx="4537858" cy="4390524"/>
          </a:xfrm>
          <a:prstGeom prst="rect">
            <a:avLst/>
          </a:prstGeom>
        </p:spPr>
      </p:pic>
      <p:sp>
        <p:nvSpPr>
          <p:cNvPr id="30" name="文本框 29">
            <a:extLst>
              <a:ext uri="{FF2B5EF4-FFF2-40B4-BE49-F238E27FC236}">
                <a16:creationId xmlns:a16="http://schemas.microsoft.com/office/drawing/2014/main" id="{8F261D15-5FC2-4422-A4F7-61CB1A86A264}"/>
              </a:ext>
            </a:extLst>
          </p:cNvPr>
          <p:cNvSpPr txBox="1"/>
          <p:nvPr/>
        </p:nvSpPr>
        <p:spPr>
          <a:xfrm>
            <a:off x="7868205" y="2264800"/>
            <a:ext cx="3180551" cy="230832"/>
          </a:xfrm>
          <a:prstGeom prst="rect">
            <a:avLst/>
          </a:prstGeom>
          <a:noFill/>
        </p:spPr>
        <p:txBody>
          <a:bodyPr wrap="square">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不同半监督方法的准确推荐百分比（无联邦）</a:t>
            </a:r>
          </a:p>
        </p:txBody>
      </p:sp>
      <p:sp>
        <p:nvSpPr>
          <p:cNvPr id="19" name="矩形 18">
            <a:extLst>
              <a:ext uri="{FF2B5EF4-FFF2-40B4-BE49-F238E27FC236}">
                <a16:creationId xmlns:a16="http://schemas.microsoft.com/office/drawing/2014/main" id="{F4A894C6-76F2-4169-8444-918ECD3BF48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85CB3311-574E-420F-B225-3992FF8F09C6}"/>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EFB698D7-5498-4CC4-84D5-BE10D8465FC4}"/>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DD7C309E-FF21-44B5-96EE-4BDF3FB1C4D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5EA9FD23-2ADA-441A-8922-2E863A207FD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D2D2077-B3A5-45D7-BD84-E8D5FEE58AB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35293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基线对比实验（有联邦）</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dirty="0">
                <a:solidFill>
                  <a:schemeClr val="tx1">
                    <a:lumMod val="85000"/>
                    <a:lumOff val="15000"/>
                  </a:schemeClr>
                </a:solidFill>
                <a:latin typeface="微软雅黑" panose="020B0503020204020204" pitchFamily="34" charset="-122"/>
                <a:ea typeface="+mn-lt"/>
                <a:cs typeface="+mn-lt"/>
              </a:rPr>
              <a:t>结果</a:t>
            </a:r>
            <a:r>
              <a:rPr lang="zh-CN" altLang="en-US" i="0" dirty="0">
                <a:solidFill>
                  <a:schemeClr val="tx1">
                    <a:lumMod val="85000"/>
                    <a:lumOff val="15000"/>
                  </a:schemeClr>
                </a:solidFill>
                <a:effectLst/>
                <a:latin typeface="微软雅黑" panose="020B0503020204020204" pitchFamily="34" charset="-122"/>
                <a:ea typeface="+mn-lt"/>
                <a:cs typeface="+mn-lt"/>
              </a:rPr>
              <a:t>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703320"/>
            <a:ext cx="4225925" cy="2753360"/>
          </a:xfrm>
          <a:prstGeom prst="rect">
            <a:avLst/>
          </a:prstGeom>
        </p:spPr>
      </p:pic>
      <p:pic>
        <p:nvPicPr>
          <p:cNvPr id="56" name="IM 56"/>
          <p:cNvPicPr/>
          <p:nvPr/>
        </p:nvPicPr>
        <p:blipFill>
          <a:blip r:embed="rId9"/>
          <a:srcRect/>
          <a:stretch/>
        </p:blipFill>
        <p:spPr>
          <a:xfrm>
            <a:off x="6861810" y="3756046"/>
            <a:ext cx="4351655" cy="2320882"/>
          </a:xfrm>
          <a:prstGeom prst="rect">
            <a:avLst/>
          </a:prstGeom>
        </p:spPr>
      </p:pic>
      <p:sp>
        <p:nvSpPr>
          <p:cNvPr id="27" name="文本框 26">
            <a:extLst>
              <a:ext uri="{FF2B5EF4-FFF2-40B4-BE49-F238E27FC236}">
                <a16:creationId xmlns:a16="http://schemas.microsoft.com/office/drawing/2014/main" id="{AC7D2642-EA4D-4842-A6D5-425B03FA2557}"/>
              </a:ext>
            </a:extLst>
          </p:cNvPr>
          <p:cNvSpPr txBox="1"/>
          <p:nvPr/>
        </p:nvSpPr>
        <p:spPr>
          <a:xfrm>
            <a:off x="3162855" y="3529166"/>
            <a:ext cx="3180551"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不同半监督方法的准确推荐百分比（有联邦）</a:t>
            </a:r>
          </a:p>
        </p:txBody>
      </p:sp>
      <p:sp>
        <p:nvSpPr>
          <p:cNvPr id="28" name="文本框 27">
            <a:extLst>
              <a:ext uri="{FF2B5EF4-FFF2-40B4-BE49-F238E27FC236}">
                <a16:creationId xmlns:a16="http://schemas.microsoft.com/office/drawing/2014/main" id="{94B2768A-3CE8-4A6F-B9CB-B0FC95F28ADE}"/>
              </a:ext>
            </a:extLst>
          </p:cNvPr>
          <p:cNvSpPr txBox="1"/>
          <p:nvPr/>
        </p:nvSpPr>
        <p:spPr>
          <a:xfrm>
            <a:off x="7112635" y="6063821"/>
            <a:ext cx="4006215"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3-5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不同半监督方法在纵向联邦学习（</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VFL</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）中的准确推荐百分比（</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Tree>
    <p:extLst>
      <p:ext uri="{BB962C8B-B14F-4D97-AF65-F5344CB8AC3E}">
        <p14:creationId xmlns:p14="http://schemas.microsoft.com/office/powerpoint/2010/main" val="19528512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a:t>
            </a:r>
          </a:p>
        </p:txBody>
      </p:sp>
      <p:sp>
        <p:nvSpPr>
          <p:cNvPr id="13" name="文本框 12"/>
          <p:cNvSpPr txBox="1"/>
          <p:nvPr/>
        </p:nvSpPr>
        <p:spPr>
          <a:xfrm>
            <a:off x="5636237" y="358860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974"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97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976"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977"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978"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
        <p:nvSpPr>
          <p:cNvPr id="33" name="矩形 32">
            <a:extLst>
              <a:ext uri="{FF2B5EF4-FFF2-40B4-BE49-F238E27FC236}">
                <a16:creationId xmlns:a16="http://schemas.microsoft.com/office/drawing/2014/main" id="{0B83D8D4-41B1-4BC2-A021-65EAEB00BA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35C277BF-3057-4108-AA22-962A260ADACD}"/>
              </a:ext>
            </a:extLst>
          </p:cNvPr>
          <p:cNvPicPr>
            <a:picLocks noChangeAspect="1"/>
          </p:cNvPicPr>
          <p:nvPr/>
        </p:nvPicPr>
        <p:blipFill>
          <a:blip r:embed="rId1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7" name="矩形 36">
            <a:extLst>
              <a:ext uri="{FF2B5EF4-FFF2-40B4-BE49-F238E27FC236}">
                <a16:creationId xmlns:a16="http://schemas.microsoft.com/office/drawing/2014/main" id="{B3050575-6C39-45AB-9C6B-5A17FE7493A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2744C9ED-19FC-4A8F-8B0E-AC4D6CB11DC2}"/>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9DAF58A-3A8C-48EF-B92A-1CB7E589A42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87F5674-7DD1-4F7D-8241-715DA85A209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3" y="1132840"/>
            <a:ext cx="9652677"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3. Participants Sample Generation method based on VFPU-Multitask(</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7" name="组合 6">
            <a:extLst>
              <a:ext uri="{FF2B5EF4-FFF2-40B4-BE49-F238E27FC236}">
                <a16:creationId xmlns:a16="http://schemas.microsoft.com/office/drawing/2014/main" id="{0B26B6DA-33A7-4B9A-8A5F-EC2758D9EEEB}"/>
              </a:ext>
            </a:extLst>
          </p:cNvPr>
          <p:cNvGrpSpPr/>
          <p:nvPr/>
        </p:nvGrpSpPr>
        <p:grpSpPr>
          <a:xfrm>
            <a:off x="2795708" y="1619472"/>
            <a:ext cx="7972181" cy="4730583"/>
            <a:chOff x="2225814" y="1545856"/>
            <a:chExt cx="7972181" cy="4730583"/>
          </a:xfrm>
        </p:grpSpPr>
        <p:sp>
          <p:nvSpPr>
            <p:cNvPr id="2" name="矩形 1"/>
            <p:cNvSpPr/>
            <p:nvPr/>
          </p:nvSpPr>
          <p:spPr>
            <a:xfrm>
              <a:off x="2227148" y="1545856"/>
              <a:ext cx="7970846" cy="41448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2225814" y="1545856"/>
              <a:ext cx="7970846" cy="350815"/>
            </a:xfrm>
            <a:prstGeom prst="rect">
              <a:avLst/>
            </a:prstGeom>
            <a:noFill/>
          </p:spPr>
          <p:txBody>
            <a:bodyPr wrap="square" rtlCol="0">
              <a:spAutoFit/>
            </a:bodyPr>
            <a:lstStyle/>
            <a:p>
              <a:pPr algn="ctr"/>
              <a:r>
                <a:rPr lang="en-US" altLang="zh-CN" dirty="0" err="1">
                  <a:solidFill>
                    <a:schemeClr val="bg1"/>
                  </a:solidFill>
                  <a:latin typeface="微软雅黑" panose="020B0503020204020204" pitchFamily="34" charset="-122"/>
                  <a:ea typeface="微软雅黑" panose="020B0503020204020204" pitchFamily="34" charset="-122"/>
                </a:rPr>
                <a:t>FedPSG</a:t>
              </a:r>
              <a:r>
                <a:rPr lang="en-US" altLang="zh-CN" dirty="0">
                  <a:solidFill>
                    <a:schemeClr val="bg1"/>
                  </a:solidFill>
                  <a:latin typeface="微软雅黑" panose="020B0503020204020204" pitchFamily="34" charset="-122"/>
                  <a:ea typeface="微软雅黑" panose="020B0503020204020204" pitchFamily="34" charset="-122"/>
                </a:rPr>
                <a:t>-PUM</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227148" y="1956439"/>
              <a:ext cx="7969512" cy="432000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9A8F075B-2A41-4B4C-B078-772B74B1667B}"/>
                </a:ext>
              </a:extLst>
            </p:cNvPr>
            <p:cNvPicPr>
              <a:picLocks noChangeAspect="1"/>
            </p:cNvPicPr>
            <p:nvPr/>
          </p:nvPicPr>
          <p:blipFill>
            <a:blip r:embed="rId3"/>
            <a:stretch>
              <a:fillRect/>
            </a:stretch>
          </p:blipFill>
          <p:spPr>
            <a:xfrm>
              <a:off x="2242699" y="1972547"/>
              <a:ext cx="7955296" cy="4279400"/>
            </a:xfrm>
            <a:prstGeom prst="rect">
              <a:avLst/>
            </a:prstGeom>
          </p:spPr>
        </p:pic>
      </p:grpSp>
    </p:spTree>
    <p:extLst>
      <p:ext uri="{BB962C8B-B14F-4D97-AF65-F5344CB8AC3E}">
        <p14:creationId xmlns:p14="http://schemas.microsoft.com/office/powerpoint/2010/main" val="3596006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 Process 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15" name="图片 14">
            <a:extLst>
              <a:ext uri="{FF2B5EF4-FFF2-40B4-BE49-F238E27FC236}">
                <a16:creationId xmlns:a16="http://schemas.microsoft.com/office/drawing/2014/main" id="{B154488C-7F0E-4D8B-86C9-C97826454D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76262" y="2105730"/>
            <a:ext cx="3895684" cy="4697248"/>
          </a:xfrm>
          <a:prstGeom prst="rect">
            <a:avLst/>
          </a:prstGeom>
          <a:noFill/>
          <a:ln>
            <a:noFill/>
          </a:ln>
        </p:spPr>
      </p:pic>
      <p:sp>
        <p:nvSpPr>
          <p:cNvPr id="38" name="文本框 37">
            <a:extLst>
              <a:ext uri="{FF2B5EF4-FFF2-40B4-BE49-F238E27FC236}">
                <a16:creationId xmlns:a16="http://schemas.microsoft.com/office/drawing/2014/main" id="{5354D173-4263-44E0-B1C1-EFCA25BD9B01}"/>
              </a:ext>
            </a:extLst>
          </p:cNvPr>
          <p:cNvSpPr txBox="1"/>
          <p:nvPr/>
        </p:nvSpPr>
        <p:spPr>
          <a:xfrm>
            <a:off x="1775954" y="177106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一、特征相关性计算流程</a:t>
            </a:r>
          </a:p>
        </p:txBody>
      </p:sp>
      <p:grpSp>
        <p:nvGrpSpPr>
          <p:cNvPr id="11" name="组合 10">
            <a:extLst>
              <a:ext uri="{FF2B5EF4-FFF2-40B4-BE49-F238E27FC236}">
                <a16:creationId xmlns:a16="http://schemas.microsoft.com/office/drawing/2014/main" id="{949407F8-FAE1-46B6-A91E-3E4C1347849F}"/>
              </a:ext>
            </a:extLst>
          </p:cNvPr>
          <p:cNvGrpSpPr/>
          <p:nvPr/>
        </p:nvGrpSpPr>
        <p:grpSpPr>
          <a:xfrm>
            <a:off x="1787654" y="2389022"/>
            <a:ext cx="5478090" cy="2618218"/>
            <a:chOff x="1566428" y="2395868"/>
            <a:chExt cx="5898749" cy="2618218"/>
          </a:xfrm>
        </p:grpSpPr>
        <p:grpSp>
          <p:nvGrpSpPr>
            <p:cNvPr id="3" name="组合 2">
              <a:extLst>
                <a:ext uri="{FF2B5EF4-FFF2-40B4-BE49-F238E27FC236}">
                  <a16:creationId xmlns:a16="http://schemas.microsoft.com/office/drawing/2014/main" id="{994F3ADA-971A-40EF-86E0-5BB915C625AB}"/>
                </a:ext>
              </a:extLst>
            </p:cNvPr>
            <p:cNvGrpSpPr/>
            <p:nvPr/>
          </p:nvGrpSpPr>
          <p:grpSpPr>
            <a:xfrm>
              <a:off x="1566428" y="2399930"/>
              <a:ext cx="809872" cy="2614156"/>
              <a:chOff x="1564618" y="2238554"/>
              <a:chExt cx="939641" cy="4510088"/>
            </a:xfrm>
          </p:grpSpPr>
          <p:pic>
            <p:nvPicPr>
              <p:cNvPr id="39" name="Image 1" descr="preencoded.png">
                <a:extLst>
                  <a:ext uri="{FF2B5EF4-FFF2-40B4-BE49-F238E27FC236}">
                    <a16:creationId xmlns:a16="http://schemas.microsoft.com/office/drawing/2014/main" id="{5CB079B7-D291-4856-801E-43318673B8FC}"/>
                  </a:ext>
                </a:extLst>
              </p:cNvPr>
              <p:cNvPicPr>
                <a:picLocks noChangeAspect="1"/>
              </p:cNvPicPr>
              <p:nvPr/>
            </p:nvPicPr>
            <p:blipFill>
              <a:blip r:embed="rId4"/>
              <a:stretch>
                <a:fillRect/>
              </a:stretch>
            </p:blipFill>
            <p:spPr>
              <a:xfrm>
                <a:off x="1564618" y="2238554"/>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0" name="Image 2" descr="preencoded.png">
                <a:extLst>
                  <a:ext uri="{FF2B5EF4-FFF2-40B4-BE49-F238E27FC236}">
                    <a16:creationId xmlns:a16="http://schemas.microsoft.com/office/drawing/2014/main" id="{00172B06-1E83-469A-81D4-E53550F9E472}"/>
                  </a:ext>
                </a:extLst>
              </p:cNvPr>
              <p:cNvPicPr>
                <a:picLocks noChangeAspect="1"/>
              </p:cNvPicPr>
              <p:nvPr/>
            </p:nvPicPr>
            <p:blipFill>
              <a:blip r:embed="rId5"/>
              <a:stretch>
                <a:fillRect/>
              </a:stretch>
            </p:blipFill>
            <p:spPr>
              <a:xfrm>
                <a:off x="1564618" y="3366076"/>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1" name="Image 3" descr="preencoded.png">
                <a:extLst>
                  <a:ext uri="{FF2B5EF4-FFF2-40B4-BE49-F238E27FC236}">
                    <a16:creationId xmlns:a16="http://schemas.microsoft.com/office/drawing/2014/main" id="{E1EB4F0F-54E2-4BA9-9556-0BEF07C8CADC}"/>
                  </a:ext>
                </a:extLst>
              </p:cNvPr>
              <p:cNvPicPr>
                <a:picLocks noChangeAspect="1"/>
              </p:cNvPicPr>
              <p:nvPr/>
            </p:nvPicPr>
            <p:blipFill>
              <a:blip r:embed="rId6"/>
              <a:stretch>
                <a:fillRect/>
              </a:stretch>
            </p:blipFill>
            <p:spPr>
              <a:xfrm>
                <a:off x="1564618" y="4493598"/>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2" name="Image 4" descr="preencoded.png">
                <a:extLst>
                  <a:ext uri="{FF2B5EF4-FFF2-40B4-BE49-F238E27FC236}">
                    <a16:creationId xmlns:a16="http://schemas.microsoft.com/office/drawing/2014/main" id="{2E159E57-BC56-4AA6-B6CE-1F193FAD1123}"/>
                  </a:ext>
                </a:extLst>
              </p:cNvPr>
              <p:cNvPicPr>
                <a:picLocks noChangeAspect="1"/>
              </p:cNvPicPr>
              <p:nvPr/>
            </p:nvPicPr>
            <p:blipFill>
              <a:blip r:embed="rId7"/>
              <a:stretch>
                <a:fillRect/>
              </a:stretch>
            </p:blipFill>
            <p:spPr>
              <a:xfrm>
                <a:off x="1564618" y="5621120"/>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grpSp>
        <p:sp>
          <p:nvSpPr>
            <p:cNvPr id="45" name="文本框 44">
              <a:extLst>
                <a:ext uri="{FF2B5EF4-FFF2-40B4-BE49-F238E27FC236}">
                  <a16:creationId xmlns:a16="http://schemas.microsoft.com/office/drawing/2014/main" id="{FF81E384-5012-424F-8C0B-99020BFFA77E}"/>
                </a:ext>
              </a:extLst>
            </p:cNvPr>
            <p:cNvSpPr txBox="1"/>
            <p:nvPr/>
          </p:nvSpPr>
          <p:spPr>
            <a:xfrm>
              <a:off x="2376300" y="2395868"/>
              <a:ext cx="5088877" cy="2618217"/>
            </a:xfrm>
            <a:prstGeom prst="rect">
              <a:avLst/>
            </a:prstGeom>
            <a:noFill/>
          </p:spPr>
          <p:txBody>
            <a:bodyPr wrap="square">
              <a:spAutoFit/>
            </a:bodyPr>
            <a:lstStyle/>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密钥生成与分发</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协调方</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生成密钥对</a:t>
              </a:r>
              <a:r>
                <a:rPr lang="en-US" altLang="zh-CN" sz="1350" dirty="0">
                  <a:solidFill>
                    <a:srgbClr val="272525"/>
                  </a:solidFill>
                  <a:latin typeface="微软雅黑" panose="020B0503020204020204" pitchFamily="34" charset="-122"/>
                  <a:ea typeface="微软雅黑" panose="020B0503020204020204" pitchFamily="34" charset="-122"/>
                </a:rPr>
                <a:t>{pk, </a:t>
              </a:r>
              <a:r>
                <a:rPr lang="en-US" altLang="zh-CN" sz="1350" dirty="0" err="1">
                  <a:solidFill>
                    <a:srgbClr val="272525"/>
                  </a:solidFill>
                  <a:latin typeface="微软雅黑" panose="020B0503020204020204" pitchFamily="34" charset="-122"/>
                  <a:ea typeface="微软雅黑" panose="020B0503020204020204" pitchFamily="34" charset="-122"/>
                </a:rPr>
                <a:t>sk</a:t>
              </a:r>
              <a:r>
                <a:rPr lang="en-US" altLang="zh-CN" sz="1350" dirty="0">
                  <a:solidFill>
                    <a:srgbClr val="272525"/>
                  </a:solidFill>
                  <a:latin typeface="微软雅黑" panose="020B0503020204020204" pitchFamily="34" charset="-122"/>
                  <a:ea typeface="微软雅黑" panose="020B0503020204020204" pitchFamily="34" charset="-122"/>
                </a:rPr>
                <a:t>}</a:t>
              </a:r>
              <a:r>
                <a:rPr lang="zh-CN" altLang="zh-CN" sz="1350" dirty="0">
                  <a:solidFill>
                    <a:srgbClr val="272525"/>
                  </a:solidFill>
                  <a:latin typeface="微软雅黑" panose="020B0503020204020204" pitchFamily="34" charset="-122"/>
                  <a:ea typeface="微软雅黑" panose="020B0503020204020204" pitchFamily="34" charset="-122"/>
                </a:rPr>
                <a:t>，将公钥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分发给</a:t>
              </a:r>
              <a:r>
                <a:rPr lang="en-US" altLang="zh-CN" sz="1350" dirty="0">
                  <a:solidFill>
                    <a:srgbClr val="272525"/>
                  </a:solidFill>
                  <a:latin typeface="微软雅黑" panose="020B0503020204020204" pitchFamily="34" charset="-122"/>
                  <a:ea typeface="微软雅黑" panose="020B0503020204020204" pitchFamily="34" charset="-122"/>
                </a:rPr>
                <a:t>A</a:t>
              </a:r>
              <a:r>
                <a:rPr lang="zh-CN" altLang="zh-CN" sz="1350" dirty="0">
                  <a:solidFill>
                    <a:srgbClr val="272525"/>
                  </a:solidFill>
                  <a:latin typeface="微软雅黑" panose="020B0503020204020204" pitchFamily="34" charset="-122"/>
                  <a:ea typeface="微软雅黑" panose="020B0503020204020204" pitchFamily="34" charset="-122"/>
                </a:rPr>
                <a:t>和</a:t>
              </a:r>
              <a:r>
                <a:rPr lang="en-US" altLang="zh-CN" sz="1350" dirty="0">
                  <a:solidFill>
                    <a:srgbClr val="272525"/>
                  </a:solidFill>
                  <a:latin typeface="微软雅黑" panose="020B0503020204020204" pitchFamily="34" charset="-122"/>
                  <a:ea typeface="微软雅黑" panose="020B0503020204020204" pitchFamily="34" charset="-122"/>
                </a:rPr>
                <a:t>B</a:t>
              </a:r>
              <a:endParaRPr lang="zh-CN" altLang="zh-CN" sz="1350" dirty="0">
                <a:solidFill>
                  <a:srgbClr val="272525"/>
                </a:solidFill>
                <a:latin typeface="微软雅黑" panose="020B0503020204020204" pitchFamily="34" charset="-122"/>
                <a:ea typeface="微软雅黑" panose="020B0503020204020204" pitchFamily="34" charset="-122"/>
              </a:endParaRP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特征秩向量计算</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各方将特征值转换为秩次，形成秩向量</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加密秩传输</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各方使用公钥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对秩向量进行加密，安全分享特征秩信息</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秩差与相关系数计算</a:t>
              </a:r>
            </a:p>
            <a:p>
              <a:pPr>
                <a:lnSpc>
                  <a:spcPts val="2500"/>
                </a:lnSpc>
              </a:pPr>
              <a:r>
                <a:rPr lang="en-US" altLang="zh-CN" sz="1350" dirty="0">
                  <a:solidFill>
                    <a:srgbClr val="272525"/>
                  </a:solidFill>
                  <a:latin typeface="微软雅黑" panose="020B0503020204020204" pitchFamily="34" charset="-122"/>
                  <a:ea typeface="微软雅黑" panose="020B0503020204020204" pitchFamily="34" charset="-122"/>
                </a:rPr>
                <a:t>B</a:t>
              </a:r>
              <a:r>
                <a:rPr lang="zh-CN" altLang="zh-CN" sz="1350" dirty="0">
                  <a:solidFill>
                    <a:srgbClr val="272525"/>
                  </a:solidFill>
                  <a:latin typeface="微软雅黑" panose="020B0503020204020204" pitchFamily="34" charset="-122"/>
                  <a:ea typeface="微软雅黑" panose="020B0503020204020204" pitchFamily="34" charset="-122"/>
                </a:rPr>
                <a:t>方计算加密秩差向量，</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方解密后计算</a:t>
              </a:r>
              <a:r>
                <a:rPr lang="en-US" altLang="zh-CN" sz="1350" dirty="0">
                  <a:solidFill>
                    <a:srgbClr val="272525"/>
                  </a:solidFill>
                  <a:latin typeface="微软雅黑" panose="020B0503020204020204" pitchFamily="34" charset="-122"/>
                  <a:ea typeface="微软雅黑" panose="020B0503020204020204" pitchFamily="34" charset="-122"/>
                </a:rPr>
                <a:t>Spearman</a:t>
              </a:r>
              <a:r>
                <a:rPr lang="zh-CN" altLang="zh-CN" sz="1350" dirty="0">
                  <a:solidFill>
                    <a:srgbClr val="272525"/>
                  </a:solidFill>
                  <a:latin typeface="微软雅黑" panose="020B0503020204020204" pitchFamily="34" charset="-122"/>
                  <a:ea typeface="微软雅黑" panose="020B0503020204020204" pitchFamily="34" charset="-122"/>
                </a:rPr>
                <a:t>相关系数</a:t>
              </a:r>
            </a:p>
          </p:txBody>
        </p:sp>
      </p:grpSp>
      <p:sp>
        <p:nvSpPr>
          <p:cNvPr id="46" name="文本框 45">
            <a:extLst>
              <a:ext uri="{FF2B5EF4-FFF2-40B4-BE49-F238E27FC236}">
                <a16:creationId xmlns:a16="http://schemas.microsoft.com/office/drawing/2014/main" id="{394FA61A-3FD6-48F7-BB64-AC4136304080}"/>
              </a:ext>
            </a:extLst>
          </p:cNvPr>
          <p:cNvSpPr txBox="1"/>
          <p:nvPr/>
        </p:nvSpPr>
        <p:spPr>
          <a:xfrm>
            <a:off x="1775954" y="515683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三、计算平均关联强度</a:t>
            </a:r>
          </a:p>
        </p:txBody>
      </p:sp>
      <p:sp>
        <p:nvSpPr>
          <p:cNvPr id="47" name="文本框 46">
            <a:extLst>
              <a:ext uri="{FF2B5EF4-FFF2-40B4-BE49-F238E27FC236}">
                <a16:creationId xmlns:a16="http://schemas.microsoft.com/office/drawing/2014/main" id="{8CA6D7DF-A970-409F-A5CC-5E28809928F5}"/>
              </a:ext>
            </a:extLst>
          </p:cNvPr>
          <p:cNvSpPr txBox="1"/>
          <p:nvPr/>
        </p:nvSpPr>
        <p:spPr>
          <a:xfrm>
            <a:off x="7376262" y="1771065"/>
            <a:ext cx="317620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二、构建跨方相关性矩阵</a:t>
            </a:r>
          </a:p>
        </p:txBody>
      </p:sp>
      <p:graphicFrame>
        <p:nvGraphicFramePr>
          <p:cNvPr id="52" name="对象 51">
            <a:extLst>
              <a:ext uri="{FF2B5EF4-FFF2-40B4-BE49-F238E27FC236}">
                <a16:creationId xmlns:a16="http://schemas.microsoft.com/office/drawing/2014/main" id="{14A4F5EB-D4B8-474D-83B9-F1BD972127E0}"/>
              </a:ext>
            </a:extLst>
          </p:cNvPr>
          <p:cNvGraphicFramePr>
            <a:graphicFrameLocks noChangeAspect="1"/>
          </p:cNvGraphicFramePr>
          <p:nvPr>
            <p:extLst>
              <p:ext uri="{D42A27DB-BD31-4B8C-83A1-F6EECF244321}">
                <p14:modId xmlns:p14="http://schemas.microsoft.com/office/powerpoint/2010/main" val="3267051140"/>
              </p:ext>
            </p:extLst>
          </p:nvPr>
        </p:nvGraphicFramePr>
        <p:xfrm>
          <a:off x="1775954" y="5574187"/>
          <a:ext cx="2894959" cy="724294"/>
        </p:xfrm>
        <a:graphic>
          <a:graphicData uri="http://schemas.openxmlformats.org/presentationml/2006/ole">
            <mc:AlternateContent xmlns:mc="http://schemas.openxmlformats.org/markup-compatibility/2006">
              <mc:Choice xmlns:v="urn:schemas-microsoft-com:vml" Requires="v">
                <p:oleObj spid="_x0000_s6234" name="Equation" r:id="rId8" imgW="2074886" imgH="518432" progId="Equation.DSMT4">
                  <p:embed/>
                </p:oleObj>
              </mc:Choice>
              <mc:Fallback>
                <p:oleObj name="Equation" r:id="rId8" imgW="2074886" imgH="518432" progId="Equation.DSMT4">
                  <p:embed/>
                  <p:pic>
                    <p:nvPicPr>
                      <p:cNvPr id="0" name=""/>
                      <p:cNvPicPr/>
                      <p:nvPr/>
                    </p:nvPicPr>
                    <p:blipFill>
                      <a:blip r:embed="rId9"/>
                      <a:stretch>
                        <a:fillRect/>
                      </a:stretch>
                    </p:blipFill>
                    <p:spPr>
                      <a:xfrm>
                        <a:off x="1775954" y="5574187"/>
                        <a:ext cx="2894959" cy="724294"/>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AE93D8B4-0BAC-45CA-B8FC-F8F3A80CE5AE}"/>
              </a:ext>
            </a:extLst>
          </p:cNvPr>
          <p:cNvGraphicFramePr>
            <a:graphicFrameLocks noChangeAspect="1"/>
          </p:cNvGraphicFramePr>
          <p:nvPr>
            <p:extLst>
              <p:ext uri="{D42A27DB-BD31-4B8C-83A1-F6EECF244321}">
                <p14:modId xmlns:p14="http://schemas.microsoft.com/office/powerpoint/2010/main" val="592992434"/>
              </p:ext>
            </p:extLst>
          </p:nvPr>
        </p:nvGraphicFramePr>
        <p:xfrm>
          <a:off x="1775954" y="6346501"/>
          <a:ext cx="2232513" cy="511499"/>
        </p:xfrm>
        <a:graphic>
          <a:graphicData uri="http://schemas.openxmlformats.org/presentationml/2006/ole">
            <mc:AlternateContent xmlns:mc="http://schemas.openxmlformats.org/markup-compatibility/2006">
              <mc:Choice xmlns:v="urn:schemas-microsoft-com:vml" Requires="v">
                <p:oleObj spid="_x0000_s6235"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1775954" y="6346501"/>
                        <a:ext cx="2232513" cy="511499"/>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3B87000A-1D08-4733-81B6-8E39C185B0B0}"/>
              </a:ext>
            </a:extLst>
          </p:cNvPr>
          <p:cNvSpPr txBox="1"/>
          <p:nvPr/>
        </p:nvSpPr>
        <p:spPr>
          <a:xfrm>
            <a:off x="4962458" y="5751668"/>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58" name="文本框 57">
            <a:extLst>
              <a:ext uri="{FF2B5EF4-FFF2-40B4-BE49-F238E27FC236}">
                <a16:creationId xmlns:a16="http://schemas.microsoft.com/office/drawing/2014/main" id="{1867A5ED-2E2A-4C45-8D89-992A832C3AE2}"/>
              </a:ext>
            </a:extLst>
          </p:cNvPr>
          <p:cNvSpPr txBox="1"/>
          <p:nvPr/>
        </p:nvSpPr>
        <p:spPr>
          <a:xfrm>
            <a:off x="4962457" y="6423622"/>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F476E63D-28D2-434B-9B63-14B9D86492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34A382D-E765-4ED6-8051-B92377DC9F79}"/>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F8499380-89AA-4B2F-AF9B-74E44C7F8D1B}"/>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6947418-F126-4E4C-B304-1F939372852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1EE5AE2-9322-4E04-8765-4676D914C92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13E8E1F-5567-486F-BE50-027E4AA594CC}"/>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3717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 Process 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pic>
        <p:nvPicPr>
          <p:cNvPr id="5" name="图片 4">
            <a:extLst>
              <a:ext uri="{FF2B5EF4-FFF2-40B4-BE49-F238E27FC236}">
                <a16:creationId xmlns:a16="http://schemas.microsoft.com/office/drawing/2014/main" id="{13751F9C-5DC0-4633-B443-FF3647D4CDF0}"/>
              </a:ext>
            </a:extLst>
          </p:cNvPr>
          <p:cNvPicPr>
            <a:picLocks noChangeAspect="1"/>
          </p:cNvPicPr>
          <p:nvPr/>
        </p:nvPicPr>
        <p:blipFill>
          <a:blip r:embed="rId3"/>
          <a:stretch>
            <a:fillRect/>
          </a:stretch>
        </p:blipFill>
        <p:spPr>
          <a:xfrm>
            <a:off x="2065867" y="2342515"/>
            <a:ext cx="4536000" cy="4316400"/>
          </a:xfrm>
          <a:prstGeom prst="rect">
            <a:avLst/>
          </a:prstGeom>
        </p:spPr>
      </p:pic>
      <p:pic>
        <p:nvPicPr>
          <p:cNvPr id="6" name="图片 5">
            <a:extLst>
              <a:ext uri="{FF2B5EF4-FFF2-40B4-BE49-F238E27FC236}">
                <a16:creationId xmlns:a16="http://schemas.microsoft.com/office/drawing/2014/main" id="{7E4A1FF1-D473-490A-AE92-F7D6825716E9}"/>
              </a:ext>
            </a:extLst>
          </p:cNvPr>
          <p:cNvPicPr>
            <a:picLocks noChangeAspect="1"/>
          </p:cNvPicPr>
          <p:nvPr/>
        </p:nvPicPr>
        <p:blipFill>
          <a:blip r:embed="rId4"/>
          <a:stretch>
            <a:fillRect/>
          </a:stretch>
        </p:blipFill>
        <p:spPr>
          <a:xfrm>
            <a:off x="6941185" y="2341263"/>
            <a:ext cx="4536000" cy="4317652"/>
          </a:xfrm>
          <a:prstGeom prst="rect">
            <a:avLst/>
          </a:prstGeom>
        </p:spPr>
      </p:pic>
    </p:spTree>
    <p:extLst>
      <p:ext uri="{BB962C8B-B14F-4D97-AF65-F5344CB8AC3E}">
        <p14:creationId xmlns:p14="http://schemas.microsoft.com/office/powerpoint/2010/main" val="15044451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Process III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生成模型生成数据</a:t>
            </a:r>
          </a:p>
        </p:txBody>
      </p:sp>
      <p:pic>
        <p:nvPicPr>
          <p:cNvPr id="17" name="图片 16"/>
          <p:cNvPicPr/>
          <p:nvPr/>
        </p:nvPicPr>
        <p:blipFill>
          <a:blip r:embed="rId3"/>
          <a:stretch>
            <a:fillRect/>
          </a:stretch>
        </p:blipFill>
        <p:spPr>
          <a:xfrm>
            <a:off x="3403917" y="4759325"/>
            <a:ext cx="61277" cy="152717"/>
          </a:xfrm>
          <a:prstGeom prst="rect">
            <a:avLst/>
          </a:prstGeom>
        </p:spPr>
      </p:pic>
      <p:pic>
        <p:nvPicPr>
          <p:cNvPr id="18" name="图片 17"/>
          <p:cNvPicPr/>
          <p:nvPr/>
        </p:nvPicPr>
        <p:blipFill>
          <a:blip r:embed="rId4"/>
          <a:stretch>
            <a:fillRect/>
          </a:stretch>
        </p:blipFill>
        <p:spPr>
          <a:xfrm>
            <a:off x="3411538" y="5265420"/>
            <a:ext cx="61277" cy="152717"/>
          </a:xfrm>
          <a:prstGeom prst="rect">
            <a:avLst/>
          </a:prstGeom>
        </p:spPr>
      </p:pic>
      <p:sp>
        <p:nvSpPr>
          <p:cNvPr id="3" name="幻云PPT-演示军团4"/>
          <p:cNvSpPr/>
          <p:nvPr>
            <p:custDataLst>
              <p:tags r:id="rId1"/>
            </p:custDataLst>
          </p:nvPr>
        </p:nvSpPr>
        <p:spPr>
          <a:xfrm>
            <a:off x="2042795" y="1924684"/>
            <a:ext cx="9931110" cy="44858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866" y="1867091"/>
            <a:ext cx="9586595" cy="1501373"/>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dirty="0" err="1"/>
              <a:t>FedPSG</a:t>
            </a:r>
            <a:r>
              <a:rPr lang="en-US" altLang="zh-CN" sz="1600" dirty="0"/>
              <a:t>-PUM</a:t>
            </a:r>
            <a:r>
              <a:rPr lang="zh-CN" altLang="en-US" sz="1600" dirty="0"/>
              <a:t>框架采用</a:t>
            </a:r>
            <a:r>
              <a:rPr lang="en-US" altLang="zh-CN" sz="1600" b="1" dirty="0"/>
              <a:t>"</a:t>
            </a:r>
            <a:r>
              <a:rPr lang="zh-CN" altLang="en-US" sz="1600" b="1" dirty="0"/>
              <a:t>分而治之</a:t>
            </a:r>
            <a:r>
              <a:rPr lang="en-US" altLang="zh-CN" sz="1600" b="1" dirty="0"/>
              <a:t>"</a:t>
            </a:r>
            <a:r>
              <a:rPr lang="zh-CN" altLang="en-US" sz="1600" b="1" dirty="0"/>
              <a:t>策略</a:t>
            </a:r>
            <a:r>
              <a:rPr lang="zh-CN" altLang="en-US" sz="1600" dirty="0"/>
              <a:t>，将</a:t>
            </a:r>
            <a:r>
              <a:rPr lang="en-US" altLang="zh-CN" sz="1600" dirty="0"/>
              <a:t>B</a:t>
            </a:r>
            <a:r>
              <a:rPr lang="zh-CN" altLang="en-US" sz="1600" dirty="0"/>
              <a:t>方特征按相关性阈值</a:t>
            </a:r>
            <a:r>
              <a:rPr lang="en-US" altLang="zh-CN" sz="1600" dirty="0"/>
              <a:t>τ</a:t>
            </a:r>
            <a:r>
              <a:rPr lang="zh-CN" altLang="en-US" sz="1600" dirty="0"/>
              <a:t>分为</a:t>
            </a:r>
            <a:r>
              <a:rPr lang="zh-CN" altLang="en-US" sz="1600" b="1" dirty="0"/>
              <a:t>高低</a:t>
            </a:r>
            <a:r>
              <a:rPr lang="zh-CN" altLang="en-US" sz="1600" dirty="0"/>
              <a:t>两组，高相关特征通过</a:t>
            </a:r>
            <a:r>
              <a:rPr lang="en-US" altLang="zh-CN" sz="1600" dirty="0"/>
              <a:t>VFPU-M</a:t>
            </a:r>
            <a:r>
              <a:rPr lang="zh-CN" altLang="en-US" sz="1600" dirty="0"/>
              <a:t>预测，低相关特征利用多种生成模型</a:t>
            </a:r>
            <a:r>
              <a:rPr lang="en-US" altLang="zh-CN" sz="1600" dirty="0"/>
              <a:t>(</a:t>
            </a:r>
            <a:r>
              <a:rPr lang="zh-CN" altLang="en-US" sz="1600" dirty="0"/>
              <a:t>如</a:t>
            </a:r>
            <a:r>
              <a:rPr lang="en-US" altLang="zh-CN" sz="1600" dirty="0"/>
              <a:t>CTGAN</a:t>
            </a:r>
            <a:r>
              <a:rPr lang="zh-CN" altLang="en-US" sz="1600" dirty="0"/>
              <a:t>、</a:t>
            </a:r>
            <a:r>
              <a:rPr lang="en-US" altLang="zh-CN" sz="1600" dirty="0" err="1"/>
              <a:t>TabDDPM</a:t>
            </a:r>
            <a:r>
              <a:rPr lang="zh-CN" altLang="en-US" sz="1600" dirty="0"/>
              <a:t>、</a:t>
            </a:r>
            <a:r>
              <a:rPr lang="en-US" altLang="zh-CN" sz="1600" dirty="0"/>
              <a:t>VF-GAIN</a:t>
            </a:r>
            <a:r>
              <a:rPr lang="zh-CN" altLang="en-US" sz="1600" dirty="0"/>
              <a:t>等</a:t>
            </a:r>
            <a:r>
              <a:rPr lang="en-US" altLang="zh-CN" sz="1600" dirty="0"/>
              <a:t>)</a:t>
            </a:r>
            <a:r>
              <a:rPr lang="zh-CN" altLang="en-US" sz="1600" dirty="0"/>
              <a:t>在</a:t>
            </a:r>
            <a:r>
              <a:rPr lang="en-US" altLang="zh-CN" sz="1600" b="1" dirty="0"/>
              <a:t>B</a:t>
            </a:r>
            <a:r>
              <a:rPr lang="zh-CN" altLang="en-US" sz="1600" b="1" dirty="0"/>
              <a:t>方本地合成</a:t>
            </a:r>
            <a:r>
              <a:rPr lang="zh-CN" altLang="en-US" sz="1600" dirty="0"/>
              <a:t>，</a:t>
            </a:r>
            <a:r>
              <a:rPr lang="zh-CN" altLang="en-US" sz="1600" b="1" dirty="0"/>
              <a:t>两部分结果合并为完整预测矩阵，形成高效互补的联邦样本生成方法。</a:t>
            </a:r>
          </a:p>
        </p:txBody>
      </p:sp>
      <p:pic>
        <p:nvPicPr>
          <p:cNvPr id="19" name="图片 18">
            <a:extLst>
              <a:ext uri="{FF2B5EF4-FFF2-40B4-BE49-F238E27FC236}">
                <a16:creationId xmlns:a16="http://schemas.microsoft.com/office/drawing/2014/main" id="{8A61A019-EDA7-4948-9CE1-BA5ECC534F29}"/>
              </a:ext>
            </a:extLst>
          </p:cNvPr>
          <p:cNvPicPr>
            <a:picLocks noChangeAspect="1"/>
          </p:cNvPicPr>
          <p:nvPr/>
        </p:nvPicPr>
        <p:blipFill>
          <a:blip r:embed="rId5"/>
          <a:stretch>
            <a:fillRect/>
          </a:stretch>
        </p:blipFill>
        <p:spPr>
          <a:xfrm>
            <a:off x="2994019" y="3489537"/>
            <a:ext cx="7437765" cy="2798307"/>
          </a:xfrm>
          <a:prstGeom prst="rect">
            <a:avLst/>
          </a:prstGeom>
        </p:spPr>
      </p:pic>
      <p:sp>
        <p:nvSpPr>
          <p:cNvPr id="27" name="矩形 26">
            <a:extLst>
              <a:ext uri="{FF2B5EF4-FFF2-40B4-BE49-F238E27FC236}">
                <a16:creationId xmlns:a16="http://schemas.microsoft.com/office/drawing/2014/main" id="{C290E068-8D10-4CCC-A426-18849792A213}"/>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6A766A7-C57D-4D00-901B-9CABB33875BE}"/>
              </a:ext>
            </a:extLst>
          </p:cNvPr>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7D96F31F-7A37-4EA6-9EE8-01BBA4F6F93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3065A65E-6343-4BF9-B5C5-9BB7A0493CDE}"/>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159E039F-08AB-47EA-B12B-140FA10FD6B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051954D-4A92-465A-B07A-BFC10D0A8E12}"/>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3854303356"/>
              </p:ext>
            </p:extLst>
          </p:nvPr>
        </p:nvGraphicFramePr>
        <p:xfrm>
          <a:off x="5157445" y="42129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2854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41496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
        <p:nvSpPr>
          <p:cNvPr id="27" name="文本框 26">
            <a:extLst>
              <a:ext uri="{FF2B5EF4-FFF2-40B4-BE49-F238E27FC236}">
                <a16:creationId xmlns:a16="http://schemas.microsoft.com/office/drawing/2014/main" id="{A485EEBD-3BE3-4B46-B44C-8C00BECDF0FE}"/>
              </a:ext>
            </a:extLst>
          </p:cNvPr>
          <p:cNvSpPr txBox="1"/>
          <p:nvPr/>
        </p:nvSpPr>
        <p:spPr>
          <a:xfrm>
            <a:off x="1963548"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方法在不同缺失率下和不同相关性阈值（𝜏）下的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8" name="文本框 27">
            <a:extLst>
              <a:ext uri="{FF2B5EF4-FFF2-40B4-BE49-F238E27FC236}">
                <a16:creationId xmlns:a16="http://schemas.microsoft.com/office/drawing/2014/main" id="{897E9E0A-DF91-44D0-9D7D-9DB410A2B95B}"/>
              </a:ext>
            </a:extLst>
          </p:cNvPr>
          <p:cNvSpPr txBox="1"/>
          <p:nvPr/>
        </p:nvSpPr>
        <p:spPr>
          <a:xfrm>
            <a:off x="8689057"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4-4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方法在不同缺失率下和不同置信度阈值（𝛼）下的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9" name="文本框 28">
            <a:extLst>
              <a:ext uri="{FF2B5EF4-FFF2-40B4-BE49-F238E27FC236}">
                <a16:creationId xmlns:a16="http://schemas.microsoft.com/office/drawing/2014/main" id="{C278AD09-690B-48E0-9A2B-9D88C7D4FF57}"/>
              </a:ext>
            </a:extLst>
          </p:cNvPr>
          <p:cNvSpPr txBox="1"/>
          <p:nvPr/>
        </p:nvSpPr>
        <p:spPr>
          <a:xfrm>
            <a:off x="5054133" y="4008128"/>
            <a:ext cx="3553875" cy="200055"/>
          </a:xfrm>
          <a:prstGeom prst="rect">
            <a:avLst/>
          </a:prstGeom>
          <a:noFill/>
        </p:spPr>
        <p:txBody>
          <a:bodyPr wrap="square">
            <a:spAutoFit/>
          </a:bodyPr>
          <a:lstStyle/>
          <a:p>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4-1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 </a:t>
            </a:r>
            <a:r>
              <a:rPr lang="en-US" altLang="zh-CN" sz="7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使用不同基学习器得到的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显著优于</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性能更稳定</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6"/>
          <a:stretch>
            <a:fillRect/>
          </a:stretch>
        </p:blipFill>
        <p:spPr>
          <a:xfrm>
            <a:off x="2215841" y="3963576"/>
            <a:ext cx="9224010" cy="2164268"/>
          </a:xfrm>
          <a:prstGeom prst="rect">
            <a:avLst/>
          </a:prstGeom>
        </p:spPr>
      </p:pic>
      <p:sp>
        <p:nvSpPr>
          <p:cNvPr id="19" name="文本框 18">
            <a:extLst>
              <a:ext uri="{FF2B5EF4-FFF2-40B4-BE49-F238E27FC236}">
                <a16:creationId xmlns:a16="http://schemas.microsoft.com/office/drawing/2014/main" id="{2F3889E9-188C-4E17-BF42-2BAE343F928E}"/>
              </a:ext>
            </a:extLst>
          </p:cNvPr>
          <p:cNvSpPr txBox="1"/>
          <p:nvPr/>
        </p:nvSpPr>
        <p:spPr>
          <a:xfrm>
            <a:off x="2644140"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7" name="文本框 26">
            <a:extLst>
              <a:ext uri="{FF2B5EF4-FFF2-40B4-BE49-F238E27FC236}">
                <a16:creationId xmlns:a16="http://schemas.microsoft.com/office/drawing/2014/main" id="{DDE9522E-69F7-405C-B321-3A478460E8C3}"/>
              </a:ext>
            </a:extLst>
          </p:cNvPr>
          <p:cNvSpPr txBox="1"/>
          <p:nvPr/>
        </p:nvSpPr>
        <p:spPr>
          <a:xfrm>
            <a:off x="7171055"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Letter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News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8" name="矩形 27">
            <a:extLst>
              <a:ext uri="{FF2B5EF4-FFF2-40B4-BE49-F238E27FC236}">
                <a16:creationId xmlns:a16="http://schemas.microsoft.com/office/drawing/2014/main" id="{7F5875AE-5361-4823-85D3-E4323005970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BBDC6C1E-3CAA-4816-BAED-7951F534FC07}"/>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1" name="矩形 30">
            <a:extLst>
              <a:ext uri="{FF2B5EF4-FFF2-40B4-BE49-F238E27FC236}">
                <a16:creationId xmlns:a16="http://schemas.microsoft.com/office/drawing/2014/main" id="{CD823247-8F6C-4709-A807-D71F0DC9B8CE}"/>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EA2AB129-DEAE-4FFE-9BBA-70FAE92368B6}"/>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CF97E28-2172-481E-8FE7-9316A92EA829}"/>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DC8E5F5-3A6A-456E-972E-56735BC5C3F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57279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6"/>
          <a:srcRect/>
          <a:stretch/>
        </p:blipFill>
        <p:spPr>
          <a:xfrm>
            <a:off x="6750050" y="2533649"/>
            <a:ext cx="4784107" cy="3599815"/>
          </a:xfrm>
          <a:prstGeom prst="rect">
            <a:avLst/>
          </a:prstGeom>
        </p:spPr>
      </p:pic>
      <p:sp>
        <p:nvSpPr>
          <p:cNvPr id="19" name="文本框 18">
            <a:extLst>
              <a:ext uri="{FF2B5EF4-FFF2-40B4-BE49-F238E27FC236}">
                <a16:creationId xmlns:a16="http://schemas.microsoft.com/office/drawing/2014/main" id="{A7C34885-0B1E-4288-BD3B-28CA6C5AADD9}"/>
              </a:ext>
            </a:extLst>
          </p:cNvPr>
          <p:cNvSpPr txBox="1"/>
          <p:nvPr/>
        </p:nvSpPr>
        <p:spPr>
          <a:xfrm>
            <a:off x="8348415" y="6302767"/>
            <a:ext cx="2169090" cy="215444"/>
          </a:xfrm>
          <a:prstGeom prst="rect">
            <a:avLst/>
          </a:prstGeom>
          <a:noFill/>
        </p:spPr>
        <p:txBody>
          <a:bodyPr wrap="square">
            <a:spAutoFit/>
          </a:bodyPr>
          <a:lstStyle/>
          <a:p>
            <a:r>
              <a:rPr lang="zh-CN" altLang="en-US" sz="800" dirty="0">
                <a:solidFill>
                  <a:schemeClr val="bg1"/>
                </a:solidFill>
                <a:latin typeface="微软雅黑" panose="020B0503020204020204" pitchFamily="34" charset="-122"/>
                <a:ea typeface="微软雅黑" panose="020B0503020204020204" pitchFamily="34" charset="-122"/>
                <a:cs typeface="+mn-lt"/>
              </a:rPr>
              <a:t>图 </a:t>
            </a:r>
            <a:r>
              <a:rPr lang="en-US" altLang="zh-CN" sz="800" dirty="0">
                <a:solidFill>
                  <a:schemeClr val="bg1"/>
                </a:solidFill>
                <a:latin typeface="微软雅黑" panose="020B0503020204020204" pitchFamily="34" charset="-122"/>
                <a:ea typeface="微软雅黑" panose="020B0503020204020204" pitchFamily="34" charset="-122"/>
                <a:cs typeface="+mn-lt"/>
              </a:rPr>
              <a:t>4-5 </a:t>
            </a:r>
            <a:r>
              <a:rPr lang="zh-CN" altLang="en-US" sz="800" dirty="0">
                <a:solidFill>
                  <a:schemeClr val="bg1"/>
                </a:solidFill>
                <a:latin typeface="微软雅黑" panose="020B0503020204020204" pitchFamily="34" charset="-122"/>
                <a:ea typeface="微软雅黑" panose="020B0503020204020204" pitchFamily="34" charset="-122"/>
                <a:cs typeface="+mn-lt"/>
              </a:rPr>
              <a:t>样本生成效果对比（</a:t>
            </a:r>
            <a:r>
              <a:rPr lang="en-US" altLang="zh-CN" sz="800" dirty="0">
                <a:solidFill>
                  <a:schemeClr val="bg1"/>
                </a:solidFill>
                <a:latin typeface="微软雅黑" panose="020B0503020204020204" pitchFamily="34" charset="-122"/>
                <a:ea typeface="微软雅黑" panose="020B0503020204020204" pitchFamily="34" charset="-122"/>
                <a:cs typeface="+mn-lt"/>
              </a:rPr>
              <a:t>Bank </a:t>
            </a:r>
            <a:r>
              <a:rPr lang="zh-CN" altLang="en-US" sz="800" dirty="0">
                <a:solidFill>
                  <a:schemeClr val="bg1"/>
                </a:solidFill>
                <a:latin typeface="微软雅黑" panose="020B0503020204020204" pitchFamily="34" charset="-122"/>
                <a:ea typeface="微软雅黑" panose="020B0503020204020204" pitchFamily="34" charset="-122"/>
                <a:cs typeface="+mn-lt"/>
              </a:rPr>
              <a:t>数据集）</a:t>
            </a:r>
          </a:p>
        </p:txBody>
      </p:sp>
      <p:sp>
        <p:nvSpPr>
          <p:cNvPr id="27" name="矩形 26">
            <a:extLst>
              <a:ext uri="{FF2B5EF4-FFF2-40B4-BE49-F238E27FC236}">
                <a16:creationId xmlns:a16="http://schemas.microsoft.com/office/drawing/2014/main" id="{B2539516-C1CF-4F4E-8FEB-0B23135D77B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96925FB-8E35-43CC-A084-7FC994CB5313}"/>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807DDB9B-C7F8-415E-B3CA-2CBE8DDE0CF1}"/>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BD7E189-20E7-497B-A112-E2C125238678}"/>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BF04323C-E57F-4250-91CE-A3E46D938EFB}"/>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97E46BA-5AB5-4F79-8629-B9447DA34C9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grpSp>
        <p:nvGrpSpPr>
          <p:cNvPr id="84" name="组合 83"/>
          <p:cNvGrpSpPr/>
          <p:nvPr/>
        </p:nvGrpSpPr>
        <p:grpSpPr>
          <a:xfrm>
            <a:off x="1458595" y="1805089"/>
            <a:ext cx="10998744" cy="4458551"/>
            <a:chOff x="-229" y="2472"/>
            <a:chExt cx="20211" cy="8193"/>
          </a:xfrm>
        </p:grpSpPr>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sp>
          <p:nvSpPr>
            <p:cNvPr id="76" name="周小周ppt设计5"/>
            <p:cNvSpPr/>
            <p:nvPr/>
          </p:nvSpPr>
          <p:spPr>
            <a:xfrm>
              <a:off x="2104" y="2472"/>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27" name="矩形 26">
            <a:extLst>
              <a:ext uri="{FF2B5EF4-FFF2-40B4-BE49-F238E27FC236}">
                <a16:creationId xmlns:a16="http://schemas.microsoft.com/office/drawing/2014/main" id="{821E602C-A21E-4D4E-8F4F-E85103CEFD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A38B27A-7EC7-4228-8916-20854B3E6708}"/>
              </a:ext>
            </a:extLst>
          </p:cNvPr>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085A4F24-1EC1-4F1F-A774-50A476DA4C30}"/>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FD1D4ADD-E033-4ED2-932C-5DA03CAA9F4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48AB8B1-AB7E-4C98-AF37-0C9D528F07E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F8426E7A-45BB-45A2-87B5-4B203D98525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周小周ppt设计5">
            <a:extLst>
              <a:ext uri="{FF2B5EF4-FFF2-40B4-BE49-F238E27FC236}">
                <a16:creationId xmlns:a16="http://schemas.microsoft.com/office/drawing/2014/main" id="{56F44494-CEB2-468C-A88B-F3768B474A58}"/>
              </a:ext>
            </a:extLst>
          </p:cNvPr>
          <p:cNvSpPr/>
          <p:nvPr/>
        </p:nvSpPr>
        <p:spPr>
          <a:xfrm>
            <a:off x="7161732" y="1804882"/>
            <a:ext cx="3760938" cy="3975310"/>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33" name="周小周ppt设计7-1">
            <a:extLst>
              <a:ext uri="{FF2B5EF4-FFF2-40B4-BE49-F238E27FC236}">
                <a16:creationId xmlns:a16="http://schemas.microsoft.com/office/drawing/2014/main" id="{BC4C1573-CDDD-4868-B5E2-0588624F8887}"/>
              </a:ext>
            </a:extLst>
          </p:cNvPr>
          <p:cNvSpPr/>
          <p:nvPr/>
        </p:nvSpPr>
        <p:spPr>
          <a:xfrm>
            <a:off x="7610694" y="2092758"/>
            <a:ext cx="1821424" cy="597921"/>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未来展望</a:t>
            </a:r>
          </a:p>
        </p:txBody>
      </p:sp>
      <p:sp>
        <p:nvSpPr>
          <p:cNvPr id="34" name="周小周ppt设计9-2">
            <a:extLst>
              <a:ext uri="{FF2B5EF4-FFF2-40B4-BE49-F238E27FC236}">
                <a16:creationId xmlns:a16="http://schemas.microsoft.com/office/drawing/2014/main" id="{E330967B-1911-4F55-8CFC-8FF8D0A28337}"/>
              </a:ext>
            </a:extLst>
          </p:cNvPr>
          <p:cNvSpPr/>
          <p:nvPr/>
        </p:nvSpPr>
        <p:spPr>
          <a:xfrm>
            <a:off x="7359275" y="2844829"/>
            <a:ext cx="3389252" cy="2644765"/>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未来将扩展框架至多方参与系统，强化隐私保护，融合新型生成模型，优化计算通信成本，推广至不同应用领域，增强处理异构数据能力，深化理论研究，以解决数据孤岛问题。</a:t>
            </a:r>
          </a:p>
        </p:txBody>
      </p:sp>
      <p:sp>
        <p:nvSpPr>
          <p:cNvPr id="35" name="周小周ppt设计10-2">
            <a:extLst>
              <a:ext uri="{FF2B5EF4-FFF2-40B4-BE49-F238E27FC236}">
                <a16:creationId xmlns:a16="http://schemas.microsoft.com/office/drawing/2014/main" id="{57F95D8B-2719-4EC9-91B6-D9FABAF350A8}"/>
              </a:ext>
            </a:extLst>
          </p:cNvPr>
          <p:cNvSpPr/>
          <p:nvPr/>
        </p:nvSpPr>
        <p:spPr>
          <a:xfrm>
            <a:off x="7702663" y="2702251"/>
            <a:ext cx="2407523" cy="33196"/>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4" y="2280285"/>
            <a:ext cx="9327603" cy="883284"/>
          </a:xfrm>
          <a:prstGeom prst="rect">
            <a:avLst/>
          </a:prstGeom>
          <a:noFill/>
        </p:spPr>
        <p:txBody>
          <a:bodyPr wrap="square" rtlCol="0">
            <a:noAutofit/>
          </a:bodyPr>
          <a:lstStyle/>
          <a:p>
            <a:pPr>
              <a:lnSpc>
                <a:spcPct val="170000"/>
              </a:lnSpc>
            </a:pPr>
            <a:r>
              <a:rPr lang="en-US" altLang="zh-CN" sz="1400" dirty="0">
                <a:latin typeface="Times Newer Roman" panose="00000500000000000000" charset="0"/>
                <a:cs typeface="Times Newer Roman" panose="00000500000000000000" charset="0"/>
              </a:rPr>
              <a:t>[1] LIU X, LV J, CHEN F, et al. Multi-Party Federated Recommendation Based on Semi-Supervised Learning[J]. IEEE Transactions on Big Data, 2023, 10(4): 356-370.(SCI </a:t>
            </a:r>
            <a:r>
              <a:rPr lang="zh-CN" altLang="en-US" sz="1400" dirty="0">
                <a:latin typeface="Times Newer Roman" panose="00000500000000000000" charset="0"/>
                <a:cs typeface="Times Newer Roman" panose="00000500000000000000" charset="0"/>
              </a:rPr>
              <a:t>二区，已录用</a:t>
            </a:r>
            <a:r>
              <a:rPr lang="en-US" altLang="zh-CN" sz="14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4"/>
          <a:stretch>
            <a:fillRect/>
          </a:stretch>
        </p:blipFill>
        <p:spPr>
          <a:xfrm>
            <a:off x="7919085" y="2943860"/>
            <a:ext cx="3302635" cy="3302635"/>
          </a:xfrm>
          <a:prstGeom prst="rect">
            <a:avLst/>
          </a:prstGeom>
        </p:spPr>
      </p:pic>
      <p:sp>
        <p:nvSpPr>
          <p:cNvPr id="18" name="矩形 17">
            <a:extLst>
              <a:ext uri="{FF2B5EF4-FFF2-40B4-BE49-F238E27FC236}">
                <a16:creationId xmlns:a16="http://schemas.microsoft.com/office/drawing/2014/main" id="{E7329D8B-02FD-451B-A1E2-B9980FF9B41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2B810636-CE6C-4B72-A8DD-ACE56C93A966}"/>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7" name="矩形 26">
            <a:extLst>
              <a:ext uri="{FF2B5EF4-FFF2-40B4-BE49-F238E27FC236}">
                <a16:creationId xmlns:a16="http://schemas.microsoft.com/office/drawing/2014/main" id="{FFE86934-1123-4799-B3FA-1481E78D48CA}"/>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C5FDAD4-2065-4FAE-BE34-41B5664C95B4}"/>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A064BB7-7E07-42F4-9E1B-69F9D3B8D5C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1D82A73-20FB-40EB-AA42-1FDA52D5AE1F}"/>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328936"/>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328936"/>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77" name="图片 76">
            <a:extLst>
              <a:ext uri="{FF2B5EF4-FFF2-40B4-BE49-F238E27FC236}">
                <a16:creationId xmlns:a16="http://schemas.microsoft.com/office/drawing/2014/main" id="{F7B3BEF4-FD06-4927-8AFB-A0BC543C0390}"/>
              </a:ext>
            </a:extLst>
          </p:cNvPr>
          <p:cNvPicPr>
            <a:picLocks noChangeAspect="1"/>
          </p:cNvPicPr>
          <p:nvPr/>
        </p:nvPicPr>
        <p:blipFill>
          <a:blip r:embed="rId3"/>
          <a:stretch>
            <a:fillRect/>
          </a:stretch>
        </p:blipFill>
        <p:spPr>
          <a:xfrm>
            <a:off x="1523461" y="3786317"/>
            <a:ext cx="3141058" cy="2042651"/>
          </a:xfrm>
          <a:prstGeom prst="rect">
            <a:avLst/>
          </a:prstGeom>
        </p:spPr>
      </p:pic>
      <p:pic>
        <p:nvPicPr>
          <p:cNvPr id="87" name="图片 86">
            <a:extLst>
              <a:ext uri="{FF2B5EF4-FFF2-40B4-BE49-F238E27FC236}">
                <a16:creationId xmlns:a16="http://schemas.microsoft.com/office/drawing/2014/main" id="{F0B0ABF8-FA88-4F22-86EA-1ED471A706C0}"/>
              </a:ext>
            </a:extLst>
          </p:cNvPr>
          <p:cNvPicPr>
            <a:picLocks noChangeAspect="1"/>
          </p:cNvPicPr>
          <p:nvPr/>
        </p:nvPicPr>
        <p:blipFill>
          <a:blip r:embed="rId4"/>
          <a:stretch>
            <a:fillRect/>
          </a:stretch>
        </p:blipFill>
        <p:spPr>
          <a:xfrm>
            <a:off x="4944128" y="3721345"/>
            <a:ext cx="2737341" cy="3103133"/>
          </a:xfrm>
          <a:prstGeom prst="rect">
            <a:avLst/>
          </a:prstGeom>
        </p:spPr>
      </p:pic>
      <p:pic>
        <p:nvPicPr>
          <p:cNvPr id="88" name="图片 87">
            <a:extLst>
              <a:ext uri="{FF2B5EF4-FFF2-40B4-BE49-F238E27FC236}">
                <a16:creationId xmlns:a16="http://schemas.microsoft.com/office/drawing/2014/main" id="{95A1E56B-6EE7-403E-BC19-3C0BF6C64256}"/>
              </a:ext>
            </a:extLst>
          </p:cNvPr>
          <p:cNvPicPr>
            <a:picLocks noChangeAspect="1"/>
          </p:cNvPicPr>
          <p:nvPr/>
        </p:nvPicPr>
        <p:blipFill>
          <a:blip r:embed="rId5"/>
          <a:stretch>
            <a:fillRect/>
          </a:stretch>
        </p:blipFill>
        <p:spPr>
          <a:xfrm>
            <a:off x="8169147" y="3769631"/>
            <a:ext cx="4049818" cy="2481287"/>
          </a:xfrm>
          <a:prstGeom prst="rect">
            <a:avLst/>
          </a:prstGeom>
        </p:spPr>
      </p:pic>
      <p:sp>
        <p:nvSpPr>
          <p:cNvPr id="89" name="文本框 88">
            <a:extLst>
              <a:ext uri="{FF2B5EF4-FFF2-40B4-BE49-F238E27FC236}">
                <a16:creationId xmlns:a16="http://schemas.microsoft.com/office/drawing/2014/main" id="{98223B71-C887-4EA0-8610-DF6390DA05CF}"/>
              </a:ext>
            </a:extLst>
          </p:cNvPr>
          <p:cNvSpPr txBox="1"/>
          <p:nvPr/>
        </p:nvSpPr>
        <p:spPr>
          <a:xfrm>
            <a:off x="1631348" y="1133333"/>
            <a:ext cx="3271043" cy="1716239"/>
          </a:xfrm>
          <a:prstGeom prst="rect">
            <a:avLst/>
          </a:prstGeom>
          <a:noFill/>
        </p:spPr>
        <p:txBody>
          <a:bodyPr wrap="square" rtlCol="0">
            <a:spAutoFit/>
          </a:bodyP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学习问题：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半监督学习特例：只有正样本和未标记数据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应用场景：疾病检测、欺诈识别、推荐系统等</a:t>
            </a:r>
          </a:p>
        </p:txBody>
      </p:sp>
      <p:sp>
        <p:nvSpPr>
          <p:cNvPr id="90" name="文本框 89">
            <a:extLst>
              <a:ext uri="{FF2B5EF4-FFF2-40B4-BE49-F238E27FC236}">
                <a16:creationId xmlns:a16="http://schemas.microsoft.com/office/drawing/2014/main" id="{80BD528A-64A7-4D55-9AD2-1816F5A371C1}"/>
              </a:ext>
            </a:extLst>
          </p:cNvPr>
          <p:cNvSpPr txBox="1"/>
          <p:nvPr/>
        </p:nvSpPr>
        <p:spPr>
          <a:xfrm>
            <a:off x="4837471" y="1133333"/>
            <a:ext cx="3271043" cy="2085571"/>
          </a:xfrm>
          <a:prstGeom prst="rect">
            <a:avLst/>
          </a:prstGeom>
          <a:noFill/>
        </p:spPr>
        <p:txBody>
          <a:bodyPr wrap="square" rtlCol="0">
            <a:spAutoFit/>
          </a:bodyP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Unlabeled-Data-Deficient 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纵向联邦学习中的特殊</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场景</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目标方仅持有正样本，参与方持有未标记数据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各方无法直接访问对方原始数据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文本框 90">
            <a:extLst>
              <a:ext uri="{FF2B5EF4-FFF2-40B4-BE49-F238E27FC236}">
                <a16:creationId xmlns:a16="http://schemas.microsoft.com/office/drawing/2014/main" id="{974C2DF0-8ACF-4C17-9B44-B7FBEE9A4401}"/>
              </a:ext>
            </a:extLst>
          </p:cNvPr>
          <p:cNvSpPr txBox="1"/>
          <p:nvPr/>
        </p:nvSpPr>
        <p:spPr>
          <a:xfrm>
            <a:off x="8269810" y="1133333"/>
            <a:ext cx="3271043" cy="1716239"/>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样本对齐不足问题：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联邦学习中的特殊</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场景</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实际应用中对齐样本通常有限</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未对齐样本无法有效利用，数据利用率低</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2" name="直接连接符 91">
            <a:extLst>
              <a:ext uri="{FF2B5EF4-FFF2-40B4-BE49-F238E27FC236}">
                <a16:creationId xmlns:a16="http://schemas.microsoft.com/office/drawing/2014/main" id="{F3C0813D-B251-4783-8278-B410A131487B}"/>
              </a:ext>
            </a:extLst>
          </p:cNvPr>
          <p:cNvCxnSpPr>
            <a:cxnSpLocks/>
          </p:cNvCxnSpPr>
          <p:nvPr/>
        </p:nvCxnSpPr>
        <p:spPr>
          <a:xfrm>
            <a:off x="4737647" y="1024256"/>
            <a:ext cx="0" cy="5800222"/>
          </a:xfrm>
          <a:prstGeom prst="line">
            <a:avLst/>
          </a:prstGeom>
          <a:ln>
            <a:solidFill>
              <a:srgbClr val="868D92"/>
            </a:solidFill>
            <a:prstDash val="dash"/>
          </a:ln>
        </p:spPr>
        <p:style>
          <a:lnRef idx="3">
            <a:schemeClr val="dk1"/>
          </a:lnRef>
          <a:fillRef idx="0">
            <a:schemeClr val="dk1"/>
          </a:fillRef>
          <a:effectRef idx="2">
            <a:schemeClr val="dk1"/>
          </a:effectRef>
          <a:fontRef idx="minor">
            <a:schemeClr val="tx1"/>
          </a:fontRef>
        </p:style>
      </p:cxnSp>
      <p:cxnSp>
        <p:nvCxnSpPr>
          <p:cNvPr id="94" name="直接连接符 93">
            <a:extLst>
              <a:ext uri="{FF2B5EF4-FFF2-40B4-BE49-F238E27FC236}">
                <a16:creationId xmlns:a16="http://schemas.microsoft.com/office/drawing/2014/main" id="{9338A202-FFF6-497E-B785-581B1265E47C}"/>
              </a:ext>
            </a:extLst>
          </p:cNvPr>
          <p:cNvCxnSpPr>
            <a:cxnSpLocks/>
          </p:cNvCxnSpPr>
          <p:nvPr/>
        </p:nvCxnSpPr>
        <p:spPr>
          <a:xfrm>
            <a:off x="8026212" y="1024256"/>
            <a:ext cx="0" cy="5800222"/>
          </a:xfrm>
          <a:prstGeom prst="line">
            <a:avLst/>
          </a:prstGeom>
          <a:ln>
            <a:solidFill>
              <a:srgbClr val="868D92"/>
            </a:solidFill>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800686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流程图: 接点 54">
            <a:extLst>
              <a:ext uri="{FF2B5EF4-FFF2-40B4-BE49-F238E27FC236}">
                <a16:creationId xmlns:a16="http://schemas.microsoft.com/office/drawing/2014/main" id="{AEA62D08-4787-4564-9721-BE1E32286E0A}"/>
              </a:ext>
            </a:extLst>
          </p:cNvPr>
          <p:cNvSpPr/>
          <p:nvPr/>
        </p:nvSpPr>
        <p:spPr>
          <a:xfrm>
            <a:off x="6260263" y="2130400"/>
            <a:ext cx="1044302" cy="1048523"/>
          </a:xfrm>
          <a:prstGeom prst="flowChartConnector">
            <a:avLst/>
          </a:prstGeom>
          <a:noFill/>
          <a:ln>
            <a:solidFill>
              <a:srgbClr val="3885D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328936"/>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cxnSp>
        <p:nvCxnSpPr>
          <p:cNvPr id="16" name="直接连接符 15">
            <a:extLst>
              <a:ext uri="{FF2B5EF4-FFF2-40B4-BE49-F238E27FC236}">
                <a16:creationId xmlns:a16="http://schemas.microsoft.com/office/drawing/2014/main" id="{43BDCE30-02D9-43BC-BD16-D9AE8415540E}"/>
              </a:ext>
            </a:extLst>
          </p:cNvPr>
          <p:cNvCxnSpPr>
            <a:cxnSpLocks/>
          </p:cNvCxnSpPr>
          <p:nvPr/>
        </p:nvCxnSpPr>
        <p:spPr>
          <a:xfrm>
            <a:off x="6120582" y="1673939"/>
            <a:ext cx="0" cy="2448232"/>
          </a:xfrm>
          <a:prstGeom prst="line">
            <a:avLst/>
          </a:prstGeom>
        </p:spPr>
        <p:style>
          <a:lnRef idx="3">
            <a:schemeClr val="dk1"/>
          </a:lnRef>
          <a:fillRef idx="0">
            <a:schemeClr val="dk1"/>
          </a:fillRef>
          <a:effectRef idx="2">
            <a:schemeClr val="dk1"/>
          </a:effectRef>
          <a:fontRef idx="minor">
            <a:schemeClr val="tx1"/>
          </a:fontRef>
        </p:style>
      </p:cxnSp>
      <p:cxnSp>
        <p:nvCxnSpPr>
          <p:cNvPr id="24" name="直接连接符 23">
            <a:extLst>
              <a:ext uri="{FF2B5EF4-FFF2-40B4-BE49-F238E27FC236}">
                <a16:creationId xmlns:a16="http://schemas.microsoft.com/office/drawing/2014/main" id="{1E405E58-0F3E-44CA-9C84-A188FE48AB41}"/>
              </a:ext>
            </a:extLst>
          </p:cNvPr>
          <p:cNvCxnSpPr>
            <a:cxnSpLocks/>
          </p:cNvCxnSpPr>
          <p:nvPr/>
        </p:nvCxnSpPr>
        <p:spPr>
          <a:xfrm>
            <a:off x="6120582" y="4122171"/>
            <a:ext cx="3554360" cy="0"/>
          </a:xfrm>
          <a:prstGeom prst="line">
            <a:avLst/>
          </a:prstGeom>
        </p:spPr>
        <p:style>
          <a:lnRef idx="3">
            <a:schemeClr val="dk1"/>
          </a:lnRef>
          <a:fillRef idx="0">
            <a:schemeClr val="dk1"/>
          </a:fillRef>
          <a:effectRef idx="2">
            <a:schemeClr val="dk1"/>
          </a:effectRef>
          <a:fontRef idx="minor">
            <a:schemeClr val="tx1"/>
          </a:fontRef>
        </p:style>
      </p:cxnSp>
      <p:sp>
        <p:nvSpPr>
          <p:cNvPr id="19" name="加号 18">
            <a:extLst>
              <a:ext uri="{FF2B5EF4-FFF2-40B4-BE49-F238E27FC236}">
                <a16:creationId xmlns:a16="http://schemas.microsoft.com/office/drawing/2014/main" id="{54052B22-FA7B-4535-9832-28EFDB01BCEA}"/>
              </a:ext>
            </a:extLst>
          </p:cNvPr>
          <p:cNvSpPr/>
          <p:nvPr/>
        </p:nvSpPr>
        <p:spPr>
          <a:xfrm>
            <a:off x="6526142" y="2240619"/>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加号 26">
            <a:extLst>
              <a:ext uri="{FF2B5EF4-FFF2-40B4-BE49-F238E27FC236}">
                <a16:creationId xmlns:a16="http://schemas.microsoft.com/office/drawing/2014/main" id="{58FC2F16-57C4-4E3B-B622-56D66A176D52}"/>
              </a:ext>
            </a:extLst>
          </p:cNvPr>
          <p:cNvSpPr/>
          <p:nvPr/>
        </p:nvSpPr>
        <p:spPr>
          <a:xfrm>
            <a:off x="6367612" y="2528505"/>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加号 27">
            <a:extLst>
              <a:ext uri="{FF2B5EF4-FFF2-40B4-BE49-F238E27FC236}">
                <a16:creationId xmlns:a16="http://schemas.microsoft.com/office/drawing/2014/main" id="{154DFB9A-A284-4601-9F86-47DD4F766185}"/>
              </a:ext>
            </a:extLst>
          </p:cNvPr>
          <p:cNvSpPr/>
          <p:nvPr/>
        </p:nvSpPr>
        <p:spPr>
          <a:xfrm>
            <a:off x="6592520" y="2791604"/>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加号 28">
            <a:extLst>
              <a:ext uri="{FF2B5EF4-FFF2-40B4-BE49-F238E27FC236}">
                <a16:creationId xmlns:a16="http://schemas.microsoft.com/office/drawing/2014/main" id="{5EEA083F-40BC-470D-805C-959ACA9F96ED}"/>
              </a:ext>
            </a:extLst>
          </p:cNvPr>
          <p:cNvSpPr/>
          <p:nvPr/>
        </p:nvSpPr>
        <p:spPr>
          <a:xfrm>
            <a:off x="6826036" y="2528505"/>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29">
            <a:extLst>
              <a:ext uri="{FF2B5EF4-FFF2-40B4-BE49-F238E27FC236}">
                <a16:creationId xmlns:a16="http://schemas.microsoft.com/office/drawing/2014/main" id="{35831818-15DD-4833-8342-0AC68721ED65}"/>
              </a:ext>
            </a:extLst>
          </p:cNvPr>
          <p:cNvSpPr txBox="1"/>
          <p:nvPr/>
        </p:nvSpPr>
        <p:spPr>
          <a:xfrm>
            <a:off x="6804036" y="2181753"/>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31" name="文本框 30">
            <a:extLst>
              <a:ext uri="{FF2B5EF4-FFF2-40B4-BE49-F238E27FC236}">
                <a16:creationId xmlns:a16="http://schemas.microsoft.com/office/drawing/2014/main" id="{F56D102C-525D-445C-9AD6-AB420F9A7E11}"/>
              </a:ext>
            </a:extLst>
          </p:cNvPr>
          <p:cNvSpPr txBox="1"/>
          <p:nvPr/>
        </p:nvSpPr>
        <p:spPr>
          <a:xfrm>
            <a:off x="6964912" y="2616994"/>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32" name="文本框 31">
            <a:extLst>
              <a:ext uri="{FF2B5EF4-FFF2-40B4-BE49-F238E27FC236}">
                <a16:creationId xmlns:a16="http://schemas.microsoft.com/office/drawing/2014/main" id="{1617F621-6F2F-4A07-A4BB-27B70EFB2841}"/>
              </a:ext>
            </a:extLst>
          </p:cNvPr>
          <p:cNvSpPr txBox="1"/>
          <p:nvPr/>
        </p:nvSpPr>
        <p:spPr>
          <a:xfrm>
            <a:off x="6754788" y="2867569"/>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33" name="文本框 32">
            <a:extLst>
              <a:ext uri="{FF2B5EF4-FFF2-40B4-BE49-F238E27FC236}">
                <a16:creationId xmlns:a16="http://schemas.microsoft.com/office/drawing/2014/main" id="{79D29AA7-21AF-4C7B-B9F3-8995E5F8E212}"/>
              </a:ext>
            </a:extLst>
          </p:cNvPr>
          <p:cNvSpPr txBox="1"/>
          <p:nvPr/>
        </p:nvSpPr>
        <p:spPr>
          <a:xfrm>
            <a:off x="7462296" y="2128432"/>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34" name="文本框 33">
            <a:extLst>
              <a:ext uri="{FF2B5EF4-FFF2-40B4-BE49-F238E27FC236}">
                <a16:creationId xmlns:a16="http://schemas.microsoft.com/office/drawing/2014/main" id="{576EF43D-0C89-4365-83C0-A0B665B5A102}"/>
              </a:ext>
            </a:extLst>
          </p:cNvPr>
          <p:cNvSpPr txBox="1"/>
          <p:nvPr/>
        </p:nvSpPr>
        <p:spPr>
          <a:xfrm>
            <a:off x="8236902" y="2212348"/>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35" name="文本框 34">
            <a:extLst>
              <a:ext uri="{FF2B5EF4-FFF2-40B4-BE49-F238E27FC236}">
                <a16:creationId xmlns:a16="http://schemas.microsoft.com/office/drawing/2014/main" id="{E2158E31-CE34-43BA-970F-9CAE9F955774}"/>
              </a:ext>
            </a:extLst>
          </p:cNvPr>
          <p:cNvSpPr txBox="1"/>
          <p:nvPr/>
        </p:nvSpPr>
        <p:spPr>
          <a:xfrm>
            <a:off x="9011005" y="2513812"/>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36" name="文本框 35">
            <a:extLst>
              <a:ext uri="{FF2B5EF4-FFF2-40B4-BE49-F238E27FC236}">
                <a16:creationId xmlns:a16="http://schemas.microsoft.com/office/drawing/2014/main" id="{8A207062-701A-4AAA-8610-1AC30AF168DB}"/>
              </a:ext>
            </a:extLst>
          </p:cNvPr>
          <p:cNvSpPr txBox="1"/>
          <p:nvPr/>
        </p:nvSpPr>
        <p:spPr>
          <a:xfrm>
            <a:off x="7372091" y="2503408"/>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37" name="文本框 36">
            <a:extLst>
              <a:ext uri="{FF2B5EF4-FFF2-40B4-BE49-F238E27FC236}">
                <a16:creationId xmlns:a16="http://schemas.microsoft.com/office/drawing/2014/main" id="{34553C81-DD33-4A71-BABB-9AE9CFA93E36}"/>
              </a:ext>
            </a:extLst>
          </p:cNvPr>
          <p:cNvSpPr txBox="1"/>
          <p:nvPr/>
        </p:nvSpPr>
        <p:spPr>
          <a:xfrm>
            <a:off x="8868680" y="2132585"/>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38" name="文本框 37">
            <a:extLst>
              <a:ext uri="{FF2B5EF4-FFF2-40B4-BE49-F238E27FC236}">
                <a16:creationId xmlns:a16="http://schemas.microsoft.com/office/drawing/2014/main" id="{F6C1E338-CDD1-4B7D-8394-B8A2A5B33A26}"/>
              </a:ext>
            </a:extLst>
          </p:cNvPr>
          <p:cNvSpPr txBox="1"/>
          <p:nvPr/>
        </p:nvSpPr>
        <p:spPr>
          <a:xfrm>
            <a:off x="6358573" y="3230169"/>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39" name="文本框 38">
            <a:extLst>
              <a:ext uri="{FF2B5EF4-FFF2-40B4-BE49-F238E27FC236}">
                <a16:creationId xmlns:a16="http://schemas.microsoft.com/office/drawing/2014/main" id="{2FAE608C-65E7-43BA-94AB-04FA6F6B365E}"/>
              </a:ext>
            </a:extLst>
          </p:cNvPr>
          <p:cNvSpPr txBox="1"/>
          <p:nvPr/>
        </p:nvSpPr>
        <p:spPr>
          <a:xfrm>
            <a:off x="8086623" y="1983559"/>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40" name="文本框 39">
            <a:extLst>
              <a:ext uri="{FF2B5EF4-FFF2-40B4-BE49-F238E27FC236}">
                <a16:creationId xmlns:a16="http://schemas.microsoft.com/office/drawing/2014/main" id="{1FB58263-153C-4632-8CCF-9711B385AEC0}"/>
              </a:ext>
            </a:extLst>
          </p:cNvPr>
          <p:cNvSpPr txBox="1"/>
          <p:nvPr/>
        </p:nvSpPr>
        <p:spPr>
          <a:xfrm>
            <a:off x="8207754" y="2673744"/>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41" name="文本框 40">
            <a:extLst>
              <a:ext uri="{FF2B5EF4-FFF2-40B4-BE49-F238E27FC236}">
                <a16:creationId xmlns:a16="http://schemas.microsoft.com/office/drawing/2014/main" id="{F12F6BD3-E9FF-4B39-B7A7-98FC070F9917}"/>
              </a:ext>
            </a:extLst>
          </p:cNvPr>
          <p:cNvSpPr txBox="1"/>
          <p:nvPr/>
        </p:nvSpPr>
        <p:spPr>
          <a:xfrm>
            <a:off x="6532781" y="3655580"/>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42" name="文本框 41">
            <a:extLst>
              <a:ext uri="{FF2B5EF4-FFF2-40B4-BE49-F238E27FC236}">
                <a16:creationId xmlns:a16="http://schemas.microsoft.com/office/drawing/2014/main" id="{CC16C969-3308-4229-BB5C-A765AC6840EB}"/>
              </a:ext>
            </a:extLst>
          </p:cNvPr>
          <p:cNvSpPr txBox="1"/>
          <p:nvPr/>
        </p:nvSpPr>
        <p:spPr>
          <a:xfrm>
            <a:off x="8603433" y="2446236"/>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43" name="文本框 42">
            <a:extLst>
              <a:ext uri="{FF2B5EF4-FFF2-40B4-BE49-F238E27FC236}">
                <a16:creationId xmlns:a16="http://schemas.microsoft.com/office/drawing/2014/main" id="{A2B5B744-296D-44F8-8B22-8E4A3E5BFFBE}"/>
              </a:ext>
            </a:extLst>
          </p:cNvPr>
          <p:cNvSpPr txBox="1"/>
          <p:nvPr/>
        </p:nvSpPr>
        <p:spPr>
          <a:xfrm>
            <a:off x="7797690" y="2867569"/>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44" name="文本框 43">
            <a:extLst>
              <a:ext uri="{FF2B5EF4-FFF2-40B4-BE49-F238E27FC236}">
                <a16:creationId xmlns:a16="http://schemas.microsoft.com/office/drawing/2014/main" id="{144CD5C7-672E-47F4-AC6B-F6986D1793DB}"/>
              </a:ext>
            </a:extLst>
          </p:cNvPr>
          <p:cNvSpPr txBox="1"/>
          <p:nvPr/>
        </p:nvSpPr>
        <p:spPr>
          <a:xfrm>
            <a:off x="6992170" y="3178923"/>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45" name="文本框 44">
            <a:extLst>
              <a:ext uri="{FF2B5EF4-FFF2-40B4-BE49-F238E27FC236}">
                <a16:creationId xmlns:a16="http://schemas.microsoft.com/office/drawing/2014/main" id="{947190D2-7DBF-4E79-BA1B-77B6C6CA6DB5}"/>
              </a:ext>
            </a:extLst>
          </p:cNvPr>
          <p:cNvSpPr txBox="1"/>
          <p:nvPr/>
        </p:nvSpPr>
        <p:spPr>
          <a:xfrm>
            <a:off x="9429496" y="2128432"/>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46" name="文本框 45">
            <a:extLst>
              <a:ext uri="{FF2B5EF4-FFF2-40B4-BE49-F238E27FC236}">
                <a16:creationId xmlns:a16="http://schemas.microsoft.com/office/drawing/2014/main" id="{B2A45B5B-37AC-42E2-AEBA-88183ECD2CF6}"/>
              </a:ext>
            </a:extLst>
          </p:cNvPr>
          <p:cNvSpPr txBox="1"/>
          <p:nvPr/>
        </p:nvSpPr>
        <p:spPr>
          <a:xfrm>
            <a:off x="7037336" y="3733551"/>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47" name="文本框 46">
            <a:extLst>
              <a:ext uri="{FF2B5EF4-FFF2-40B4-BE49-F238E27FC236}">
                <a16:creationId xmlns:a16="http://schemas.microsoft.com/office/drawing/2014/main" id="{05EBED11-98E6-4DFC-B7CF-D1CB8638DD18}"/>
              </a:ext>
            </a:extLst>
          </p:cNvPr>
          <p:cNvSpPr txBox="1"/>
          <p:nvPr/>
        </p:nvSpPr>
        <p:spPr>
          <a:xfrm>
            <a:off x="8725852" y="2865785"/>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48" name="加号 47">
            <a:extLst>
              <a:ext uri="{FF2B5EF4-FFF2-40B4-BE49-F238E27FC236}">
                <a16:creationId xmlns:a16="http://schemas.microsoft.com/office/drawing/2014/main" id="{BD2004E6-29EA-45E3-A5D5-C3ABA41575AA}"/>
              </a:ext>
            </a:extLst>
          </p:cNvPr>
          <p:cNvSpPr/>
          <p:nvPr/>
        </p:nvSpPr>
        <p:spPr>
          <a:xfrm>
            <a:off x="8075020" y="3533162"/>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文本框 48">
            <a:extLst>
              <a:ext uri="{FF2B5EF4-FFF2-40B4-BE49-F238E27FC236}">
                <a16:creationId xmlns:a16="http://schemas.microsoft.com/office/drawing/2014/main" id="{E8B83B85-2ADE-408D-8805-2354C3C0C046}"/>
              </a:ext>
            </a:extLst>
          </p:cNvPr>
          <p:cNvSpPr txBox="1"/>
          <p:nvPr/>
        </p:nvSpPr>
        <p:spPr>
          <a:xfrm>
            <a:off x="8025424" y="3725564"/>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51" name="文本框 50">
            <a:extLst>
              <a:ext uri="{FF2B5EF4-FFF2-40B4-BE49-F238E27FC236}">
                <a16:creationId xmlns:a16="http://schemas.microsoft.com/office/drawing/2014/main" id="{94BEE437-D682-41B8-8268-FF715BDFB932}"/>
              </a:ext>
            </a:extLst>
          </p:cNvPr>
          <p:cNvSpPr txBox="1"/>
          <p:nvPr/>
        </p:nvSpPr>
        <p:spPr>
          <a:xfrm>
            <a:off x="8239622" y="3493086"/>
            <a:ext cx="954107"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已标记正例</a:t>
            </a:r>
          </a:p>
        </p:txBody>
      </p:sp>
      <p:sp>
        <p:nvSpPr>
          <p:cNvPr id="53" name="文本框 52">
            <a:extLst>
              <a:ext uri="{FF2B5EF4-FFF2-40B4-BE49-F238E27FC236}">
                <a16:creationId xmlns:a16="http://schemas.microsoft.com/office/drawing/2014/main" id="{ACE5352D-47BB-4EF6-A473-CD883060835A}"/>
              </a:ext>
            </a:extLst>
          </p:cNvPr>
          <p:cNvSpPr txBox="1"/>
          <p:nvPr/>
        </p:nvSpPr>
        <p:spPr>
          <a:xfrm>
            <a:off x="8239622" y="3766774"/>
            <a:ext cx="1518364"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未标记</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混合正负例</a:t>
            </a:r>
            <a:r>
              <a:rPr lang="en-US" altLang="zh-CN" sz="1200" dirty="0">
                <a:latin typeface="微软雅黑" panose="020B0503020204020204" pitchFamily="34" charset="-122"/>
                <a:ea typeface="微软雅黑" panose="020B0503020204020204" pitchFamily="34" charset="-122"/>
              </a:rPr>
              <a:t>)</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F2844C2B-6258-4589-8A8D-6A920E893058}"/>
              </a:ext>
            </a:extLst>
          </p:cNvPr>
          <p:cNvSpPr txBox="1"/>
          <p:nvPr/>
        </p:nvSpPr>
        <p:spPr>
          <a:xfrm>
            <a:off x="7271913" y="3438105"/>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64" name="文本框 63">
            <a:extLst>
              <a:ext uri="{FF2B5EF4-FFF2-40B4-BE49-F238E27FC236}">
                <a16:creationId xmlns:a16="http://schemas.microsoft.com/office/drawing/2014/main" id="{14E5B7E9-5394-47F1-9702-60DEC28AD651}"/>
              </a:ext>
            </a:extLst>
          </p:cNvPr>
          <p:cNvSpPr txBox="1"/>
          <p:nvPr/>
        </p:nvSpPr>
        <p:spPr>
          <a:xfrm>
            <a:off x="7464299" y="3096072"/>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65" name="文本框 64">
            <a:extLst>
              <a:ext uri="{FF2B5EF4-FFF2-40B4-BE49-F238E27FC236}">
                <a16:creationId xmlns:a16="http://schemas.microsoft.com/office/drawing/2014/main" id="{E3EBF6FB-67F4-415E-8DB4-BBF3196224E7}"/>
              </a:ext>
            </a:extLst>
          </p:cNvPr>
          <p:cNvSpPr txBox="1"/>
          <p:nvPr/>
        </p:nvSpPr>
        <p:spPr>
          <a:xfrm>
            <a:off x="7832484" y="2421568"/>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76" name="文本框 75">
            <a:extLst>
              <a:ext uri="{FF2B5EF4-FFF2-40B4-BE49-F238E27FC236}">
                <a16:creationId xmlns:a16="http://schemas.microsoft.com/office/drawing/2014/main" id="{2F5D2ABA-DAFF-4945-BA14-2F1C0C598991}"/>
              </a:ext>
            </a:extLst>
          </p:cNvPr>
          <p:cNvSpPr txBox="1"/>
          <p:nvPr/>
        </p:nvSpPr>
        <p:spPr>
          <a:xfrm>
            <a:off x="6288544" y="1617316"/>
            <a:ext cx="3799353" cy="307777"/>
          </a:xfrm>
          <a:prstGeom prst="rect">
            <a:avLst/>
          </a:prstGeom>
          <a:noFill/>
        </p:spPr>
        <p:txBody>
          <a:bodyPr wrap="square" rtlCol="0">
            <a:spAutoFit/>
          </a:bodyPr>
          <a:lstStyle/>
          <a:p>
            <a:r>
              <a:rPr lang="en-US" altLang="zh-CN" sz="1400" b="1" dirty="0">
                <a:latin typeface="微软雅黑" panose="020B0503020204020204" pitchFamily="34" charset="-122"/>
                <a:ea typeface="微软雅黑" panose="020B0503020204020204" pitchFamily="34" charset="-122"/>
              </a:rPr>
              <a:t>PU</a:t>
            </a:r>
            <a:r>
              <a:rPr lang="zh-CN" altLang="en-US" sz="1400" b="1" dirty="0">
                <a:latin typeface="微软雅黑" panose="020B0503020204020204" pitchFamily="34" charset="-122"/>
                <a:ea typeface="微软雅黑" panose="020B0503020204020204" pitchFamily="34" charset="-122"/>
              </a:rPr>
              <a:t>学习：仅有正例和未标记数据的分类问题</a:t>
            </a:r>
          </a:p>
        </p:txBody>
      </p:sp>
      <p:sp>
        <p:nvSpPr>
          <p:cNvPr id="50" name="文本框 49">
            <a:extLst>
              <a:ext uri="{FF2B5EF4-FFF2-40B4-BE49-F238E27FC236}">
                <a16:creationId xmlns:a16="http://schemas.microsoft.com/office/drawing/2014/main" id="{2B75DB0F-5733-44DA-9271-ACF5F6BE9843}"/>
              </a:ext>
            </a:extLst>
          </p:cNvPr>
          <p:cNvSpPr txBox="1"/>
          <p:nvPr/>
        </p:nvSpPr>
        <p:spPr>
          <a:xfrm>
            <a:off x="2200738" y="1533168"/>
            <a:ext cx="2578131"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未标记数据缺失的</a:t>
            </a:r>
            <a:r>
              <a:rPr lang="en-US" altLang="zh-CN" sz="1400" b="1" dirty="0">
                <a:latin typeface="微软雅黑" panose="020B0503020204020204" pitchFamily="34" charset="-122"/>
                <a:ea typeface="微软雅黑" panose="020B0503020204020204" pitchFamily="34" charset="-122"/>
              </a:rPr>
              <a:t>PU</a:t>
            </a:r>
            <a:r>
              <a:rPr lang="zh-CN" altLang="en-US" sz="1400" b="1" dirty="0">
                <a:latin typeface="微软雅黑" panose="020B0503020204020204" pitchFamily="34" charset="-122"/>
                <a:ea typeface="微软雅黑" panose="020B0503020204020204" pitchFamily="34" charset="-122"/>
              </a:rPr>
              <a:t>学习问题</a:t>
            </a:r>
          </a:p>
        </p:txBody>
      </p:sp>
      <p:sp>
        <p:nvSpPr>
          <p:cNvPr id="52" name="加号 51">
            <a:extLst>
              <a:ext uri="{FF2B5EF4-FFF2-40B4-BE49-F238E27FC236}">
                <a16:creationId xmlns:a16="http://schemas.microsoft.com/office/drawing/2014/main" id="{DBFBED12-2417-4F8D-868B-53F147063F08}"/>
              </a:ext>
            </a:extLst>
          </p:cNvPr>
          <p:cNvSpPr/>
          <p:nvPr/>
        </p:nvSpPr>
        <p:spPr>
          <a:xfrm>
            <a:off x="2499663" y="2896672"/>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加号 53">
            <a:extLst>
              <a:ext uri="{FF2B5EF4-FFF2-40B4-BE49-F238E27FC236}">
                <a16:creationId xmlns:a16="http://schemas.microsoft.com/office/drawing/2014/main" id="{55BD6E8F-6721-4C03-AED5-F4A074181102}"/>
              </a:ext>
            </a:extLst>
          </p:cNvPr>
          <p:cNvSpPr/>
          <p:nvPr/>
        </p:nvSpPr>
        <p:spPr>
          <a:xfrm>
            <a:off x="6520012" y="2680905"/>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加号 55">
            <a:extLst>
              <a:ext uri="{FF2B5EF4-FFF2-40B4-BE49-F238E27FC236}">
                <a16:creationId xmlns:a16="http://schemas.microsoft.com/office/drawing/2014/main" id="{AFF53B9C-9547-4743-846C-8B0A9EC31DD7}"/>
              </a:ext>
            </a:extLst>
          </p:cNvPr>
          <p:cNvSpPr/>
          <p:nvPr/>
        </p:nvSpPr>
        <p:spPr>
          <a:xfrm>
            <a:off x="2322682" y="3189535"/>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加号 56">
            <a:extLst>
              <a:ext uri="{FF2B5EF4-FFF2-40B4-BE49-F238E27FC236}">
                <a16:creationId xmlns:a16="http://schemas.microsoft.com/office/drawing/2014/main" id="{F23E7882-EF56-4086-A5AB-261421FBB499}"/>
              </a:ext>
            </a:extLst>
          </p:cNvPr>
          <p:cNvSpPr/>
          <p:nvPr/>
        </p:nvSpPr>
        <p:spPr>
          <a:xfrm>
            <a:off x="2498081" y="3189535"/>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加号 57">
            <a:extLst>
              <a:ext uri="{FF2B5EF4-FFF2-40B4-BE49-F238E27FC236}">
                <a16:creationId xmlns:a16="http://schemas.microsoft.com/office/drawing/2014/main" id="{FB7867AC-B964-414C-87B7-BC24B7B6EB47}"/>
              </a:ext>
            </a:extLst>
          </p:cNvPr>
          <p:cNvSpPr/>
          <p:nvPr/>
        </p:nvSpPr>
        <p:spPr>
          <a:xfrm>
            <a:off x="2745884" y="2955385"/>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加号 58">
            <a:extLst>
              <a:ext uri="{FF2B5EF4-FFF2-40B4-BE49-F238E27FC236}">
                <a16:creationId xmlns:a16="http://schemas.microsoft.com/office/drawing/2014/main" id="{411811BF-306F-4194-AE8D-A318793983B3}"/>
              </a:ext>
            </a:extLst>
          </p:cNvPr>
          <p:cNvSpPr/>
          <p:nvPr/>
        </p:nvSpPr>
        <p:spPr>
          <a:xfrm>
            <a:off x="2415000" y="3391759"/>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加号 59">
            <a:extLst>
              <a:ext uri="{FF2B5EF4-FFF2-40B4-BE49-F238E27FC236}">
                <a16:creationId xmlns:a16="http://schemas.microsoft.com/office/drawing/2014/main" id="{CEA11E2E-2643-490F-91BD-329AC613248B}"/>
              </a:ext>
            </a:extLst>
          </p:cNvPr>
          <p:cNvSpPr/>
          <p:nvPr/>
        </p:nvSpPr>
        <p:spPr>
          <a:xfrm>
            <a:off x="2657393" y="3268918"/>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加号 60">
            <a:extLst>
              <a:ext uri="{FF2B5EF4-FFF2-40B4-BE49-F238E27FC236}">
                <a16:creationId xmlns:a16="http://schemas.microsoft.com/office/drawing/2014/main" id="{642E50E9-62E5-4175-9981-2182EFCF84EB}"/>
              </a:ext>
            </a:extLst>
          </p:cNvPr>
          <p:cNvSpPr/>
          <p:nvPr/>
        </p:nvSpPr>
        <p:spPr>
          <a:xfrm>
            <a:off x="2815656" y="3194733"/>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加号 61">
            <a:extLst>
              <a:ext uri="{FF2B5EF4-FFF2-40B4-BE49-F238E27FC236}">
                <a16:creationId xmlns:a16="http://schemas.microsoft.com/office/drawing/2014/main" id="{C3D8E67B-6D4F-44C3-9F07-141D7EBD982B}"/>
              </a:ext>
            </a:extLst>
          </p:cNvPr>
          <p:cNvSpPr/>
          <p:nvPr/>
        </p:nvSpPr>
        <p:spPr>
          <a:xfrm>
            <a:off x="2593133" y="3493962"/>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加号 67">
            <a:extLst>
              <a:ext uri="{FF2B5EF4-FFF2-40B4-BE49-F238E27FC236}">
                <a16:creationId xmlns:a16="http://schemas.microsoft.com/office/drawing/2014/main" id="{20FE22D4-5967-4FEC-8E53-F20D932FAC58}"/>
              </a:ext>
            </a:extLst>
          </p:cNvPr>
          <p:cNvSpPr/>
          <p:nvPr/>
        </p:nvSpPr>
        <p:spPr>
          <a:xfrm>
            <a:off x="2791743" y="3509044"/>
            <a:ext cx="176981" cy="176978"/>
          </a:xfrm>
          <a:prstGeom prst="mathPlus">
            <a:avLst/>
          </a:prstGeom>
          <a:solidFill>
            <a:srgbClr val="3582D9"/>
          </a:solidFill>
          <a:ln>
            <a:solidFill>
              <a:srgbClr val="3582D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0" name="文本框 69">
            <a:extLst>
              <a:ext uri="{FF2B5EF4-FFF2-40B4-BE49-F238E27FC236}">
                <a16:creationId xmlns:a16="http://schemas.microsoft.com/office/drawing/2014/main" id="{0D37A889-F094-4E72-BC5F-CB95790512B3}"/>
              </a:ext>
            </a:extLst>
          </p:cNvPr>
          <p:cNvSpPr txBox="1"/>
          <p:nvPr/>
        </p:nvSpPr>
        <p:spPr>
          <a:xfrm>
            <a:off x="2109696" y="2071605"/>
            <a:ext cx="954107" cy="461665"/>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机构</a:t>
            </a:r>
            <a:r>
              <a:rPr lang="en-US" altLang="zh-CN" sz="1200" dirty="0">
                <a:latin typeface="微软雅黑" panose="020B0503020204020204" pitchFamily="34" charset="-122"/>
                <a:ea typeface="微软雅黑" panose="020B0503020204020204" pitchFamily="34" charset="-122"/>
              </a:rPr>
              <a:t>A</a:t>
            </a:r>
          </a:p>
          <a:p>
            <a:pPr algn="ctr"/>
            <a:r>
              <a:rPr lang="zh-CN" altLang="en-US" sz="1200" dirty="0">
                <a:latin typeface="微软雅黑" panose="020B0503020204020204" pitchFamily="34" charset="-122"/>
                <a:ea typeface="微软雅黑" panose="020B0503020204020204" pitchFamily="34" charset="-122"/>
              </a:rPr>
              <a:t>（目标方）</a:t>
            </a:r>
          </a:p>
        </p:txBody>
      </p:sp>
      <p:sp>
        <p:nvSpPr>
          <p:cNvPr id="71" name="文本框 70">
            <a:extLst>
              <a:ext uri="{FF2B5EF4-FFF2-40B4-BE49-F238E27FC236}">
                <a16:creationId xmlns:a16="http://schemas.microsoft.com/office/drawing/2014/main" id="{3EB8DF13-5E70-4F16-A3E0-1CA3A9F0934C}"/>
              </a:ext>
            </a:extLst>
          </p:cNvPr>
          <p:cNvSpPr txBox="1"/>
          <p:nvPr/>
        </p:nvSpPr>
        <p:spPr>
          <a:xfrm>
            <a:off x="3394804" y="2075836"/>
            <a:ext cx="954107" cy="461665"/>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机构</a:t>
            </a:r>
            <a:r>
              <a:rPr lang="en-US" altLang="zh-CN" sz="1200" dirty="0">
                <a:latin typeface="微软雅黑" panose="020B0503020204020204" pitchFamily="34" charset="-122"/>
                <a:ea typeface="微软雅黑" panose="020B0503020204020204" pitchFamily="34" charset="-122"/>
              </a:rPr>
              <a:t>B</a:t>
            </a:r>
          </a:p>
          <a:p>
            <a:pPr algn="ctr"/>
            <a:r>
              <a:rPr lang="zh-CN" altLang="en-US" sz="1200" dirty="0">
                <a:latin typeface="微软雅黑" panose="020B0503020204020204" pitchFamily="34" charset="-122"/>
                <a:ea typeface="微软雅黑" panose="020B0503020204020204" pitchFamily="34" charset="-122"/>
              </a:rPr>
              <a:t>（参与方）</a:t>
            </a:r>
          </a:p>
        </p:txBody>
      </p:sp>
      <p:cxnSp>
        <p:nvCxnSpPr>
          <p:cNvPr id="72" name="直接连接符 71">
            <a:extLst>
              <a:ext uri="{FF2B5EF4-FFF2-40B4-BE49-F238E27FC236}">
                <a16:creationId xmlns:a16="http://schemas.microsoft.com/office/drawing/2014/main" id="{5A876EB2-9A39-4C80-9385-D2E1E850E520}"/>
              </a:ext>
            </a:extLst>
          </p:cNvPr>
          <p:cNvCxnSpPr>
            <a:cxnSpLocks/>
          </p:cNvCxnSpPr>
          <p:nvPr/>
        </p:nvCxnSpPr>
        <p:spPr>
          <a:xfrm>
            <a:off x="3220066" y="2161321"/>
            <a:ext cx="0" cy="2448232"/>
          </a:xfrm>
          <a:prstGeom prst="line">
            <a:avLst/>
          </a:prstGeom>
          <a:ln>
            <a:solidFill>
              <a:srgbClr val="D6D7D7"/>
            </a:solidFill>
            <a:prstDash val="dash"/>
          </a:ln>
        </p:spPr>
        <p:style>
          <a:lnRef idx="3">
            <a:schemeClr val="dk1"/>
          </a:lnRef>
          <a:fillRef idx="0">
            <a:schemeClr val="dk1"/>
          </a:fillRef>
          <a:effectRef idx="2">
            <a:schemeClr val="dk1"/>
          </a:effectRef>
          <a:fontRef idx="minor">
            <a:schemeClr val="tx1"/>
          </a:fontRef>
        </p:style>
      </p:cxnSp>
      <p:cxnSp>
        <p:nvCxnSpPr>
          <p:cNvPr id="5" name="直接箭头连接符 4">
            <a:extLst>
              <a:ext uri="{FF2B5EF4-FFF2-40B4-BE49-F238E27FC236}">
                <a16:creationId xmlns:a16="http://schemas.microsoft.com/office/drawing/2014/main" id="{C43680BD-751D-44DC-A144-A94F43DE26BD}"/>
              </a:ext>
            </a:extLst>
          </p:cNvPr>
          <p:cNvCxnSpPr/>
          <p:nvPr/>
        </p:nvCxnSpPr>
        <p:spPr>
          <a:xfrm>
            <a:off x="2802735" y="2654661"/>
            <a:ext cx="828000" cy="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pic>
        <p:nvPicPr>
          <p:cNvPr id="8" name="图形 7">
            <a:extLst>
              <a:ext uri="{FF2B5EF4-FFF2-40B4-BE49-F238E27FC236}">
                <a16:creationId xmlns:a16="http://schemas.microsoft.com/office/drawing/2014/main" id="{BD69A4BC-CCC2-4CF3-97C3-68A60BED86A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0541" y="2535139"/>
            <a:ext cx="211171" cy="211171"/>
          </a:xfrm>
          <a:prstGeom prst="rect">
            <a:avLst/>
          </a:prstGeom>
        </p:spPr>
      </p:pic>
      <p:pic>
        <p:nvPicPr>
          <p:cNvPr id="74" name="图形 73">
            <a:extLst>
              <a:ext uri="{FF2B5EF4-FFF2-40B4-BE49-F238E27FC236}">
                <a16:creationId xmlns:a16="http://schemas.microsoft.com/office/drawing/2014/main" id="{710E079D-9B13-4165-9BCC-62FBA54E0CA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44839" y="2535139"/>
            <a:ext cx="211171" cy="211171"/>
          </a:xfrm>
          <a:prstGeom prst="rect">
            <a:avLst/>
          </a:prstGeom>
        </p:spPr>
      </p:pic>
      <p:sp>
        <p:nvSpPr>
          <p:cNvPr id="75" name="文本框 74">
            <a:extLst>
              <a:ext uri="{FF2B5EF4-FFF2-40B4-BE49-F238E27FC236}">
                <a16:creationId xmlns:a16="http://schemas.microsoft.com/office/drawing/2014/main" id="{ECF81028-251F-49C7-9E35-45CA307FAFF5}"/>
              </a:ext>
            </a:extLst>
          </p:cNvPr>
          <p:cNvSpPr txBox="1"/>
          <p:nvPr/>
        </p:nvSpPr>
        <p:spPr>
          <a:xfrm>
            <a:off x="2044578" y="3770349"/>
            <a:ext cx="1107996"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仅拥有正样本</a:t>
            </a:r>
          </a:p>
        </p:txBody>
      </p:sp>
      <p:sp>
        <p:nvSpPr>
          <p:cNvPr id="77" name="文本框 76">
            <a:extLst>
              <a:ext uri="{FF2B5EF4-FFF2-40B4-BE49-F238E27FC236}">
                <a16:creationId xmlns:a16="http://schemas.microsoft.com/office/drawing/2014/main" id="{5E913677-124B-41EE-901A-63C6964ECDAF}"/>
              </a:ext>
            </a:extLst>
          </p:cNvPr>
          <p:cNvSpPr txBox="1"/>
          <p:nvPr/>
        </p:nvSpPr>
        <p:spPr>
          <a:xfrm>
            <a:off x="3229531" y="3766773"/>
            <a:ext cx="1444113"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仅拥有未标记数据</a:t>
            </a:r>
          </a:p>
        </p:txBody>
      </p:sp>
      <p:sp>
        <p:nvSpPr>
          <p:cNvPr id="78" name="文本框 77">
            <a:extLst>
              <a:ext uri="{FF2B5EF4-FFF2-40B4-BE49-F238E27FC236}">
                <a16:creationId xmlns:a16="http://schemas.microsoft.com/office/drawing/2014/main" id="{26D3F6B0-6BAF-402F-BCE7-4C5FE33E745F}"/>
              </a:ext>
            </a:extLst>
          </p:cNvPr>
          <p:cNvSpPr txBox="1"/>
          <p:nvPr/>
        </p:nvSpPr>
        <p:spPr>
          <a:xfrm>
            <a:off x="7820137" y="2868175"/>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79" name="文本框 78">
            <a:extLst>
              <a:ext uri="{FF2B5EF4-FFF2-40B4-BE49-F238E27FC236}">
                <a16:creationId xmlns:a16="http://schemas.microsoft.com/office/drawing/2014/main" id="{9D010415-C883-4FEF-9AAA-D234869369B0}"/>
              </a:ext>
            </a:extLst>
          </p:cNvPr>
          <p:cNvSpPr txBox="1"/>
          <p:nvPr/>
        </p:nvSpPr>
        <p:spPr>
          <a:xfrm>
            <a:off x="7486746" y="3096678"/>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80" name="文本框 79">
            <a:extLst>
              <a:ext uri="{FF2B5EF4-FFF2-40B4-BE49-F238E27FC236}">
                <a16:creationId xmlns:a16="http://schemas.microsoft.com/office/drawing/2014/main" id="{40D425C1-E85F-4EB6-B160-4F75AEA5E02A}"/>
              </a:ext>
            </a:extLst>
          </p:cNvPr>
          <p:cNvSpPr txBox="1"/>
          <p:nvPr/>
        </p:nvSpPr>
        <p:spPr>
          <a:xfrm>
            <a:off x="7854931" y="2422174"/>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81" name="文本框 80">
            <a:extLst>
              <a:ext uri="{FF2B5EF4-FFF2-40B4-BE49-F238E27FC236}">
                <a16:creationId xmlns:a16="http://schemas.microsoft.com/office/drawing/2014/main" id="{1F22A66D-22BE-431E-BD8B-3BCD9EEFDD62}"/>
              </a:ext>
            </a:extLst>
          </p:cNvPr>
          <p:cNvSpPr txBox="1"/>
          <p:nvPr/>
        </p:nvSpPr>
        <p:spPr>
          <a:xfrm>
            <a:off x="3360483" y="2903480"/>
            <a:ext cx="285656" cy="369332"/>
          </a:xfrm>
          <a:prstGeom prst="rect">
            <a:avLst/>
          </a:prstGeom>
          <a:noFill/>
        </p:spPr>
        <p:txBody>
          <a:bodyPr wrap="square" rtlCol="0">
            <a:spAutoFit/>
          </a:bodyPr>
          <a:lstStyle/>
          <a:p>
            <a:r>
              <a:rPr lang="en-US" altLang="zh-CN" dirty="0">
                <a:solidFill>
                  <a:srgbClr val="868D92"/>
                </a:solidFill>
              </a:rPr>
              <a:t>?</a:t>
            </a:r>
            <a:endParaRPr lang="zh-CN" altLang="en-US" dirty="0">
              <a:solidFill>
                <a:srgbClr val="868D92"/>
              </a:solidFill>
            </a:endParaRPr>
          </a:p>
        </p:txBody>
      </p:sp>
      <p:sp>
        <p:nvSpPr>
          <p:cNvPr id="82" name="文本框 81">
            <a:extLst>
              <a:ext uri="{FF2B5EF4-FFF2-40B4-BE49-F238E27FC236}">
                <a16:creationId xmlns:a16="http://schemas.microsoft.com/office/drawing/2014/main" id="{54BFC904-2E51-4203-A77E-0CDC28A6950E}"/>
              </a:ext>
            </a:extLst>
          </p:cNvPr>
          <p:cNvSpPr txBox="1"/>
          <p:nvPr/>
        </p:nvSpPr>
        <p:spPr>
          <a:xfrm>
            <a:off x="4023556" y="3059668"/>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83" name="文本框 82">
            <a:extLst>
              <a:ext uri="{FF2B5EF4-FFF2-40B4-BE49-F238E27FC236}">
                <a16:creationId xmlns:a16="http://schemas.microsoft.com/office/drawing/2014/main" id="{F7CB308A-58BA-4DE4-A2E3-C94AB8520A89}"/>
              </a:ext>
            </a:extLst>
          </p:cNvPr>
          <p:cNvSpPr txBox="1"/>
          <p:nvPr/>
        </p:nvSpPr>
        <p:spPr>
          <a:xfrm>
            <a:off x="3671590" y="3140753"/>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84" name="文本框 83">
            <a:extLst>
              <a:ext uri="{FF2B5EF4-FFF2-40B4-BE49-F238E27FC236}">
                <a16:creationId xmlns:a16="http://schemas.microsoft.com/office/drawing/2014/main" id="{6A3830F2-175E-4CC2-BF15-22007C10914C}"/>
              </a:ext>
            </a:extLst>
          </p:cNvPr>
          <p:cNvSpPr txBox="1"/>
          <p:nvPr/>
        </p:nvSpPr>
        <p:spPr>
          <a:xfrm>
            <a:off x="3338199" y="3369256"/>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85" name="文本框 84">
            <a:extLst>
              <a:ext uri="{FF2B5EF4-FFF2-40B4-BE49-F238E27FC236}">
                <a16:creationId xmlns:a16="http://schemas.microsoft.com/office/drawing/2014/main" id="{34EC103A-8824-4393-8E0C-C6C37008E557}"/>
              </a:ext>
            </a:extLst>
          </p:cNvPr>
          <p:cNvSpPr txBox="1"/>
          <p:nvPr/>
        </p:nvSpPr>
        <p:spPr>
          <a:xfrm>
            <a:off x="3683544" y="2800495"/>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86" name="文本框 85">
            <a:extLst>
              <a:ext uri="{FF2B5EF4-FFF2-40B4-BE49-F238E27FC236}">
                <a16:creationId xmlns:a16="http://schemas.microsoft.com/office/drawing/2014/main" id="{3ECDF3E2-1D79-4150-830B-B8B1E2293052}"/>
              </a:ext>
            </a:extLst>
          </p:cNvPr>
          <p:cNvSpPr txBox="1"/>
          <p:nvPr/>
        </p:nvSpPr>
        <p:spPr>
          <a:xfrm>
            <a:off x="3512883" y="3055880"/>
            <a:ext cx="285656" cy="369332"/>
          </a:xfrm>
          <a:prstGeom prst="rect">
            <a:avLst/>
          </a:prstGeom>
          <a:noFill/>
        </p:spPr>
        <p:txBody>
          <a:bodyPr wrap="square" rtlCol="0">
            <a:spAutoFit/>
          </a:bodyPr>
          <a:lstStyle/>
          <a:p>
            <a:r>
              <a:rPr lang="en-US" altLang="zh-CN" dirty="0">
                <a:solidFill>
                  <a:srgbClr val="868D92"/>
                </a:solidFill>
              </a:rPr>
              <a:t>?</a:t>
            </a:r>
            <a:endParaRPr lang="zh-CN" altLang="en-US" dirty="0">
              <a:solidFill>
                <a:srgbClr val="868D92"/>
              </a:solidFill>
            </a:endParaRPr>
          </a:p>
        </p:txBody>
      </p:sp>
      <p:sp>
        <p:nvSpPr>
          <p:cNvPr id="87" name="文本框 86">
            <a:extLst>
              <a:ext uri="{FF2B5EF4-FFF2-40B4-BE49-F238E27FC236}">
                <a16:creationId xmlns:a16="http://schemas.microsoft.com/office/drawing/2014/main" id="{22450CAC-20DD-4E85-A3BC-C1C21FAF8C40}"/>
              </a:ext>
            </a:extLst>
          </p:cNvPr>
          <p:cNvSpPr txBox="1"/>
          <p:nvPr/>
        </p:nvSpPr>
        <p:spPr>
          <a:xfrm>
            <a:off x="4175956" y="3212068"/>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88" name="文本框 87">
            <a:extLst>
              <a:ext uri="{FF2B5EF4-FFF2-40B4-BE49-F238E27FC236}">
                <a16:creationId xmlns:a16="http://schemas.microsoft.com/office/drawing/2014/main" id="{5CBC3E3C-31AD-4605-851A-F98F3F123863}"/>
              </a:ext>
            </a:extLst>
          </p:cNvPr>
          <p:cNvSpPr txBox="1"/>
          <p:nvPr/>
        </p:nvSpPr>
        <p:spPr>
          <a:xfrm>
            <a:off x="3823990" y="3293153"/>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89" name="文本框 88">
            <a:extLst>
              <a:ext uri="{FF2B5EF4-FFF2-40B4-BE49-F238E27FC236}">
                <a16:creationId xmlns:a16="http://schemas.microsoft.com/office/drawing/2014/main" id="{3CCDCBA4-9F93-4B41-871B-1BEAFAEA810E}"/>
              </a:ext>
            </a:extLst>
          </p:cNvPr>
          <p:cNvSpPr txBox="1"/>
          <p:nvPr/>
        </p:nvSpPr>
        <p:spPr>
          <a:xfrm>
            <a:off x="4032204" y="2774108"/>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90" name="文本框 89">
            <a:extLst>
              <a:ext uri="{FF2B5EF4-FFF2-40B4-BE49-F238E27FC236}">
                <a16:creationId xmlns:a16="http://schemas.microsoft.com/office/drawing/2014/main" id="{5987C37E-FB36-469E-B053-ECC46FDA8452}"/>
              </a:ext>
            </a:extLst>
          </p:cNvPr>
          <p:cNvSpPr txBox="1"/>
          <p:nvPr/>
        </p:nvSpPr>
        <p:spPr>
          <a:xfrm>
            <a:off x="3590371" y="3436985"/>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91" name="文本框 90">
            <a:extLst>
              <a:ext uri="{FF2B5EF4-FFF2-40B4-BE49-F238E27FC236}">
                <a16:creationId xmlns:a16="http://schemas.microsoft.com/office/drawing/2014/main" id="{B155CE68-E247-4F2A-A14A-8545BF2D5321}"/>
              </a:ext>
            </a:extLst>
          </p:cNvPr>
          <p:cNvSpPr txBox="1"/>
          <p:nvPr/>
        </p:nvSpPr>
        <p:spPr>
          <a:xfrm>
            <a:off x="4184604" y="2926508"/>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92" name="文本框 91">
            <a:extLst>
              <a:ext uri="{FF2B5EF4-FFF2-40B4-BE49-F238E27FC236}">
                <a16:creationId xmlns:a16="http://schemas.microsoft.com/office/drawing/2014/main" id="{15525937-5123-4B6F-89D0-B5C34092FE4E}"/>
              </a:ext>
            </a:extLst>
          </p:cNvPr>
          <p:cNvSpPr txBox="1"/>
          <p:nvPr/>
        </p:nvSpPr>
        <p:spPr>
          <a:xfrm>
            <a:off x="3832638" y="3007593"/>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93" name="文本框 92">
            <a:extLst>
              <a:ext uri="{FF2B5EF4-FFF2-40B4-BE49-F238E27FC236}">
                <a16:creationId xmlns:a16="http://schemas.microsoft.com/office/drawing/2014/main" id="{E83EF1FD-9F80-483C-AD54-3D8974ECD8FC}"/>
              </a:ext>
            </a:extLst>
          </p:cNvPr>
          <p:cNvSpPr txBox="1"/>
          <p:nvPr/>
        </p:nvSpPr>
        <p:spPr>
          <a:xfrm>
            <a:off x="3976390" y="3445553"/>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sp>
        <p:nvSpPr>
          <p:cNvPr id="94" name="文本框 93">
            <a:extLst>
              <a:ext uri="{FF2B5EF4-FFF2-40B4-BE49-F238E27FC236}">
                <a16:creationId xmlns:a16="http://schemas.microsoft.com/office/drawing/2014/main" id="{24B68D3D-2642-40AA-B830-81EF78660482}"/>
              </a:ext>
            </a:extLst>
          </p:cNvPr>
          <p:cNvSpPr txBox="1"/>
          <p:nvPr/>
        </p:nvSpPr>
        <p:spPr>
          <a:xfrm>
            <a:off x="3302038" y="3187476"/>
            <a:ext cx="285656" cy="369332"/>
          </a:xfrm>
          <a:prstGeom prst="rect">
            <a:avLst/>
          </a:prstGeom>
          <a:noFill/>
        </p:spPr>
        <p:txBody>
          <a:bodyPr wrap="none" rtlCol="0">
            <a:spAutoFit/>
          </a:bodyPr>
          <a:lstStyle/>
          <a:p>
            <a:r>
              <a:rPr lang="en-US" altLang="zh-CN" dirty="0">
                <a:solidFill>
                  <a:srgbClr val="868D92"/>
                </a:solidFill>
              </a:rPr>
              <a:t>?</a:t>
            </a:r>
            <a:endParaRPr lang="zh-CN" altLang="en-US" dirty="0">
              <a:solidFill>
                <a:srgbClr val="868D92"/>
              </a:solidFill>
            </a:endParaRPr>
          </a:p>
        </p:txBody>
      </p:sp>
      <p:cxnSp>
        <p:nvCxnSpPr>
          <p:cNvPr id="95" name="直接箭头连接符 94">
            <a:extLst>
              <a:ext uri="{FF2B5EF4-FFF2-40B4-BE49-F238E27FC236}">
                <a16:creationId xmlns:a16="http://schemas.microsoft.com/office/drawing/2014/main" id="{E9DEF170-281E-4B00-8F58-1CF594343EA3}"/>
              </a:ext>
            </a:extLst>
          </p:cNvPr>
          <p:cNvCxnSpPr/>
          <p:nvPr/>
        </p:nvCxnSpPr>
        <p:spPr>
          <a:xfrm>
            <a:off x="2811949" y="4259639"/>
            <a:ext cx="828000" cy="0"/>
          </a:xfrm>
          <a:prstGeom prst="straightConnector1">
            <a:avLst/>
          </a:prstGeom>
          <a:ln>
            <a:headEnd type="arrow" w="med" len="med"/>
            <a:tailEnd type="arrow" w="med" len="med"/>
          </a:ln>
        </p:spPr>
        <p:style>
          <a:lnRef idx="3">
            <a:schemeClr val="dk1"/>
          </a:lnRef>
          <a:fillRef idx="0">
            <a:schemeClr val="dk1"/>
          </a:fillRef>
          <a:effectRef idx="2">
            <a:schemeClr val="dk1"/>
          </a:effectRef>
          <a:fontRef idx="minor">
            <a:schemeClr val="tx1"/>
          </a:fontRef>
        </p:style>
      </p:cxnSp>
      <p:pic>
        <p:nvPicPr>
          <p:cNvPr id="96" name="图形 95">
            <a:extLst>
              <a:ext uri="{FF2B5EF4-FFF2-40B4-BE49-F238E27FC236}">
                <a16:creationId xmlns:a16="http://schemas.microsoft.com/office/drawing/2014/main" id="{AD51F712-FC5F-41EA-A289-57A896A920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509755" y="4140117"/>
            <a:ext cx="211171" cy="211171"/>
          </a:xfrm>
          <a:prstGeom prst="rect">
            <a:avLst/>
          </a:prstGeom>
        </p:spPr>
      </p:pic>
      <p:pic>
        <p:nvPicPr>
          <p:cNvPr id="97" name="图形 96">
            <a:extLst>
              <a:ext uri="{FF2B5EF4-FFF2-40B4-BE49-F238E27FC236}">
                <a16:creationId xmlns:a16="http://schemas.microsoft.com/office/drawing/2014/main" id="{7D6AC378-2A62-4BC8-AEA5-A2D10B828E3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54053" y="4140117"/>
            <a:ext cx="211171" cy="211171"/>
          </a:xfrm>
          <a:prstGeom prst="rect">
            <a:avLst/>
          </a:prstGeom>
        </p:spPr>
      </p:pic>
      <p:graphicFrame>
        <p:nvGraphicFramePr>
          <p:cNvPr id="9" name="表格 9">
            <a:extLst>
              <a:ext uri="{FF2B5EF4-FFF2-40B4-BE49-F238E27FC236}">
                <a16:creationId xmlns:a16="http://schemas.microsoft.com/office/drawing/2014/main" id="{1D142572-85CC-46E7-B85A-7C96E39716D7}"/>
              </a:ext>
            </a:extLst>
          </p:cNvPr>
          <p:cNvGraphicFramePr>
            <a:graphicFrameLocks noGrp="1"/>
          </p:cNvGraphicFramePr>
          <p:nvPr>
            <p:extLst>
              <p:ext uri="{D42A27DB-BD31-4B8C-83A1-F6EECF244321}">
                <p14:modId xmlns:p14="http://schemas.microsoft.com/office/powerpoint/2010/main" val="2960138361"/>
              </p:ext>
            </p:extLst>
          </p:nvPr>
        </p:nvGraphicFramePr>
        <p:xfrm>
          <a:off x="4175032" y="4873696"/>
          <a:ext cx="1815220" cy="1828800"/>
        </p:xfrm>
        <a:graphic>
          <a:graphicData uri="http://schemas.openxmlformats.org/drawingml/2006/table">
            <a:tbl>
              <a:tblPr firstRow="1" bandRow="1">
                <a:tableStyleId>{5C22544A-7EE6-4342-B048-85BDC9FD1C3A}</a:tableStyleId>
              </a:tblPr>
              <a:tblGrid>
                <a:gridCol w="363044">
                  <a:extLst>
                    <a:ext uri="{9D8B030D-6E8A-4147-A177-3AD203B41FA5}">
                      <a16:colId xmlns:a16="http://schemas.microsoft.com/office/drawing/2014/main" val="2120929553"/>
                    </a:ext>
                  </a:extLst>
                </a:gridCol>
                <a:gridCol w="363044">
                  <a:extLst>
                    <a:ext uri="{9D8B030D-6E8A-4147-A177-3AD203B41FA5}">
                      <a16:colId xmlns:a16="http://schemas.microsoft.com/office/drawing/2014/main" val="3442197388"/>
                    </a:ext>
                  </a:extLst>
                </a:gridCol>
                <a:gridCol w="363044">
                  <a:extLst>
                    <a:ext uri="{9D8B030D-6E8A-4147-A177-3AD203B41FA5}">
                      <a16:colId xmlns:a16="http://schemas.microsoft.com/office/drawing/2014/main" val="1173140286"/>
                    </a:ext>
                  </a:extLst>
                </a:gridCol>
                <a:gridCol w="363044">
                  <a:extLst>
                    <a:ext uri="{9D8B030D-6E8A-4147-A177-3AD203B41FA5}">
                      <a16:colId xmlns:a16="http://schemas.microsoft.com/office/drawing/2014/main" val="2924641318"/>
                    </a:ext>
                  </a:extLst>
                </a:gridCol>
                <a:gridCol w="363044">
                  <a:extLst>
                    <a:ext uri="{9D8B030D-6E8A-4147-A177-3AD203B41FA5}">
                      <a16:colId xmlns:a16="http://schemas.microsoft.com/office/drawing/2014/main" val="309850836"/>
                    </a:ext>
                  </a:extLst>
                </a:gridCol>
              </a:tblGrid>
              <a:tr h="35456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660839"/>
                  </a:ext>
                </a:extLst>
              </a:tr>
              <a:tr h="354564">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147248"/>
                  </a:ext>
                </a:extLst>
              </a:tr>
              <a:tr h="35456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9009566"/>
                  </a:ext>
                </a:extLst>
              </a:tr>
              <a:tr h="35456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091088"/>
                  </a:ext>
                </a:extLst>
              </a:tr>
              <a:tr h="35456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5269525"/>
                  </a:ext>
                </a:extLst>
              </a:tr>
            </a:tbl>
          </a:graphicData>
        </a:graphic>
      </p:graphicFrame>
      <p:graphicFrame>
        <p:nvGraphicFramePr>
          <p:cNvPr id="98" name="表格 9">
            <a:extLst>
              <a:ext uri="{FF2B5EF4-FFF2-40B4-BE49-F238E27FC236}">
                <a16:creationId xmlns:a16="http://schemas.microsoft.com/office/drawing/2014/main" id="{635C90F0-D1FA-4AAC-8255-2CE7AEC7939F}"/>
              </a:ext>
            </a:extLst>
          </p:cNvPr>
          <p:cNvGraphicFramePr>
            <a:graphicFrameLocks noGrp="1"/>
          </p:cNvGraphicFramePr>
          <p:nvPr>
            <p:extLst>
              <p:ext uri="{D42A27DB-BD31-4B8C-83A1-F6EECF244321}">
                <p14:modId xmlns:p14="http://schemas.microsoft.com/office/powerpoint/2010/main" val="2132170632"/>
              </p:ext>
            </p:extLst>
          </p:nvPr>
        </p:nvGraphicFramePr>
        <p:xfrm>
          <a:off x="6268126" y="4873696"/>
          <a:ext cx="1452176" cy="1828800"/>
        </p:xfrm>
        <a:graphic>
          <a:graphicData uri="http://schemas.openxmlformats.org/drawingml/2006/table">
            <a:tbl>
              <a:tblPr firstRow="1" bandRow="1">
                <a:tableStyleId>{5C22544A-7EE6-4342-B048-85BDC9FD1C3A}</a:tableStyleId>
              </a:tblPr>
              <a:tblGrid>
                <a:gridCol w="363044">
                  <a:extLst>
                    <a:ext uri="{9D8B030D-6E8A-4147-A177-3AD203B41FA5}">
                      <a16:colId xmlns:a16="http://schemas.microsoft.com/office/drawing/2014/main" val="2120929553"/>
                    </a:ext>
                  </a:extLst>
                </a:gridCol>
                <a:gridCol w="363044">
                  <a:extLst>
                    <a:ext uri="{9D8B030D-6E8A-4147-A177-3AD203B41FA5}">
                      <a16:colId xmlns:a16="http://schemas.microsoft.com/office/drawing/2014/main" val="3442197388"/>
                    </a:ext>
                  </a:extLst>
                </a:gridCol>
                <a:gridCol w="363044">
                  <a:extLst>
                    <a:ext uri="{9D8B030D-6E8A-4147-A177-3AD203B41FA5}">
                      <a16:colId xmlns:a16="http://schemas.microsoft.com/office/drawing/2014/main" val="1173140286"/>
                    </a:ext>
                  </a:extLst>
                </a:gridCol>
                <a:gridCol w="363044">
                  <a:extLst>
                    <a:ext uri="{9D8B030D-6E8A-4147-A177-3AD203B41FA5}">
                      <a16:colId xmlns:a16="http://schemas.microsoft.com/office/drawing/2014/main" val="2924641318"/>
                    </a:ext>
                  </a:extLst>
                </a:gridCol>
              </a:tblGrid>
              <a:tr h="35456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999660839"/>
                  </a:ext>
                </a:extLst>
              </a:tr>
              <a:tr h="35456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73147248"/>
                  </a:ext>
                </a:extLst>
              </a:tr>
              <a:tr h="354564">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99009566"/>
                  </a:ext>
                </a:extLst>
              </a:tr>
              <a:tr h="354564">
                <a:tc>
                  <a:txBody>
                    <a:bodyPr/>
                    <a:lstStyle/>
                    <a:p>
                      <a:endParaRPr lang="zh-CN" altLang="en-US"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8091088"/>
                  </a:ext>
                </a:extLst>
              </a:tr>
              <a:tr h="354564">
                <a:tc>
                  <a:txBody>
                    <a:bodyPr/>
                    <a:lstStyle/>
                    <a:p>
                      <a:endParaRPr lang="zh-CN" altLang="en-US"/>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tc>
                  <a:txBody>
                    <a:bodyPr/>
                    <a:lstStyle/>
                    <a:p>
                      <a:endParaRPr lang="zh-CN" altLang="en-US" dirty="0"/>
                    </a:p>
                  </a:txBody>
                  <a:tcPr>
                    <a:lnL w="12700" cap="flat" cmpd="sng" algn="ctr">
                      <a:solidFill>
                        <a:schemeClr val="tx1"/>
                      </a:solidFill>
                      <a:prstDash val="dash"/>
                      <a:round/>
                      <a:headEnd type="none" w="med" len="med"/>
                      <a:tailEnd type="none" w="med" len="med"/>
                    </a:lnL>
                    <a:lnR w="12700" cap="flat" cmpd="sng" algn="ctr">
                      <a:solidFill>
                        <a:schemeClr val="tx1"/>
                      </a:solidFill>
                      <a:prstDash val="dash"/>
                      <a:round/>
                      <a:headEnd type="none" w="med" len="med"/>
                      <a:tailEnd type="none" w="med" len="med"/>
                    </a:lnR>
                    <a:lnT w="12700" cap="flat" cmpd="sng" algn="ctr">
                      <a:solidFill>
                        <a:schemeClr val="tx1"/>
                      </a:solidFill>
                      <a:prstDash val="dash"/>
                      <a:round/>
                      <a:headEnd type="none" w="med" len="med"/>
                      <a:tailEnd type="none" w="med" len="med"/>
                    </a:lnT>
                    <a:lnB w="12700" cap="flat" cmpd="sng" algn="ctr">
                      <a:solidFill>
                        <a:schemeClr val="tx1"/>
                      </a:solidFill>
                      <a:prstDash val="dash"/>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05269525"/>
                  </a:ext>
                </a:extLst>
              </a:tr>
            </a:tbl>
          </a:graphicData>
        </a:graphic>
      </p:graphicFrame>
      <p:sp>
        <p:nvSpPr>
          <p:cNvPr id="99" name="文本框 98">
            <a:extLst>
              <a:ext uri="{FF2B5EF4-FFF2-40B4-BE49-F238E27FC236}">
                <a16:creationId xmlns:a16="http://schemas.microsoft.com/office/drawing/2014/main" id="{CBF9E313-4AEE-4683-BF2C-B528486D309E}"/>
              </a:ext>
            </a:extLst>
          </p:cNvPr>
          <p:cNvSpPr txBox="1"/>
          <p:nvPr/>
        </p:nvSpPr>
        <p:spPr>
          <a:xfrm>
            <a:off x="4858863" y="4530586"/>
            <a:ext cx="447558" cy="276999"/>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A</a:t>
            </a:r>
            <a:r>
              <a:rPr lang="zh-CN" altLang="en-US" sz="1200" dirty="0">
                <a:latin typeface="微软雅黑" panose="020B0503020204020204" pitchFamily="34" charset="-122"/>
                <a:ea typeface="微软雅黑" panose="020B0503020204020204" pitchFamily="34" charset="-122"/>
              </a:rPr>
              <a:t>方</a:t>
            </a:r>
          </a:p>
        </p:txBody>
      </p:sp>
      <p:sp>
        <p:nvSpPr>
          <p:cNvPr id="100" name="文本框 99">
            <a:extLst>
              <a:ext uri="{FF2B5EF4-FFF2-40B4-BE49-F238E27FC236}">
                <a16:creationId xmlns:a16="http://schemas.microsoft.com/office/drawing/2014/main" id="{2F48AAE6-CF2B-4ABE-8F6C-8CBC41E6A357}"/>
              </a:ext>
            </a:extLst>
          </p:cNvPr>
          <p:cNvSpPr txBox="1"/>
          <p:nvPr/>
        </p:nvSpPr>
        <p:spPr>
          <a:xfrm>
            <a:off x="6815833" y="4530585"/>
            <a:ext cx="434735" cy="276999"/>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B</a:t>
            </a:r>
            <a:r>
              <a:rPr lang="zh-CN" altLang="en-US" sz="1200" dirty="0">
                <a:latin typeface="微软雅黑" panose="020B0503020204020204" pitchFamily="34" charset="-122"/>
                <a:ea typeface="微软雅黑" panose="020B0503020204020204" pitchFamily="34" charset="-122"/>
              </a:rPr>
              <a:t>方</a:t>
            </a:r>
          </a:p>
        </p:txBody>
      </p:sp>
      <p:graphicFrame>
        <p:nvGraphicFramePr>
          <p:cNvPr id="11" name="表格 12">
            <a:extLst>
              <a:ext uri="{FF2B5EF4-FFF2-40B4-BE49-F238E27FC236}">
                <a16:creationId xmlns:a16="http://schemas.microsoft.com/office/drawing/2014/main" id="{46AC0227-CDE7-4E30-A234-66974C7FD675}"/>
              </a:ext>
            </a:extLst>
          </p:cNvPr>
          <p:cNvGraphicFramePr>
            <a:graphicFrameLocks noGrp="1"/>
          </p:cNvGraphicFramePr>
          <p:nvPr>
            <p:extLst>
              <p:ext uri="{D42A27DB-BD31-4B8C-83A1-F6EECF244321}">
                <p14:modId xmlns:p14="http://schemas.microsoft.com/office/powerpoint/2010/main" val="646860443"/>
              </p:ext>
            </p:extLst>
          </p:nvPr>
        </p:nvGraphicFramePr>
        <p:xfrm>
          <a:off x="3798539" y="4867256"/>
          <a:ext cx="4226886" cy="1088541"/>
        </p:xfrm>
        <a:graphic>
          <a:graphicData uri="http://schemas.openxmlformats.org/drawingml/2006/table">
            <a:tbl>
              <a:tblPr firstRow="1" bandRow="1">
                <a:tableStyleId>{5C22544A-7EE6-4342-B048-85BDC9FD1C3A}</a:tableStyleId>
              </a:tblPr>
              <a:tblGrid>
                <a:gridCol w="4226886">
                  <a:extLst>
                    <a:ext uri="{9D8B030D-6E8A-4147-A177-3AD203B41FA5}">
                      <a16:colId xmlns:a16="http://schemas.microsoft.com/office/drawing/2014/main" val="1528790899"/>
                    </a:ext>
                  </a:extLst>
                </a:gridCol>
              </a:tblGrid>
              <a:tr h="1088541">
                <a:tc>
                  <a:txBody>
                    <a:bodyPr/>
                    <a:lstStyle/>
                    <a:p>
                      <a:endParaRPr lang="zh-CN" altLang="en-US" dirty="0"/>
                    </a:p>
                  </a:txBody>
                  <a:tcPr>
                    <a:lnT w="19050" cap="flat" cmpd="sng" algn="ctr">
                      <a:solidFill>
                        <a:srgbClr val="FF0000"/>
                      </a:solidFill>
                      <a:prstDash val="solid"/>
                      <a:round/>
                      <a:headEnd type="none" w="med" len="med"/>
                      <a:tailEnd type="none" w="med" len="med"/>
                    </a:lnT>
                    <a:lnB w="19050" cap="flat" cmpd="sng" algn="ctr">
                      <a:solidFill>
                        <a:srgbClr val="FF0000"/>
                      </a:solidFill>
                      <a:prstDash val="solid"/>
                      <a:round/>
                      <a:headEnd type="none" w="med" len="med"/>
                      <a:tailEnd type="none" w="med" len="med"/>
                    </a:lnB>
                    <a:noFill/>
                  </a:tcPr>
                </a:tc>
                <a:extLst>
                  <a:ext uri="{0D108BD9-81ED-4DB2-BD59-A6C34878D82A}">
                    <a16:rowId xmlns:a16="http://schemas.microsoft.com/office/drawing/2014/main" val="2775619169"/>
                  </a:ext>
                </a:extLst>
              </a:tr>
            </a:tbl>
          </a:graphicData>
        </a:graphic>
      </p:graphicFrame>
      <p:sp>
        <p:nvSpPr>
          <p:cNvPr id="102" name="文本框 101">
            <a:extLst>
              <a:ext uri="{FF2B5EF4-FFF2-40B4-BE49-F238E27FC236}">
                <a16:creationId xmlns:a16="http://schemas.microsoft.com/office/drawing/2014/main" id="{75D63258-9536-4DF4-A4A3-4D31947B1418}"/>
              </a:ext>
            </a:extLst>
          </p:cNvPr>
          <p:cNvSpPr txBox="1"/>
          <p:nvPr/>
        </p:nvSpPr>
        <p:spPr>
          <a:xfrm>
            <a:off x="4259649" y="4246776"/>
            <a:ext cx="3799353" cy="523220"/>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纵向联邦学习数据处理过程：舍弃未对齐部分</a:t>
            </a:r>
            <a:endParaRPr lang="en-US" altLang="zh-CN" sz="1400" b="1" dirty="0">
              <a:latin typeface="微软雅黑" panose="020B0503020204020204" pitchFamily="34" charset="-122"/>
              <a:ea typeface="微软雅黑" panose="020B0503020204020204" pitchFamily="34" charset="-122"/>
            </a:endParaRPr>
          </a:p>
          <a:p>
            <a:endParaRPr lang="zh-CN" altLang="en-US" sz="1400" b="1" dirty="0">
              <a:latin typeface="微软雅黑" panose="020B0503020204020204" pitchFamily="34" charset="-122"/>
              <a:ea typeface="微软雅黑" panose="020B0503020204020204" pitchFamily="34" charset="-122"/>
            </a:endParaRPr>
          </a:p>
        </p:txBody>
      </p:sp>
      <p:sp>
        <p:nvSpPr>
          <p:cNvPr id="103" name="文本框 102">
            <a:extLst>
              <a:ext uri="{FF2B5EF4-FFF2-40B4-BE49-F238E27FC236}">
                <a16:creationId xmlns:a16="http://schemas.microsoft.com/office/drawing/2014/main" id="{16FBC2EB-FE87-40E2-8E1C-50C187DC618C}"/>
              </a:ext>
            </a:extLst>
          </p:cNvPr>
          <p:cNvSpPr txBox="1"/>
          <p:nvPr/>
        </p:nvSpPr>
        <p:spPr>
          <a:xfrm>
            <a:off x="7736617" y="5298411"/>
            <a:ext cx="492443"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对齐</a:t>
            </a:r>
          </a:p>
        </p:txBody>
      </p:sp>
      <p:sp>
        <p:nvSpPr>
          <p:cNvPr id="104" name="文本框 103">
            <a:extLst>
              <a:ext uri="{FF2B5EF4-FFF2-40B4-BE49-F238E27FC236}">
                <a16:creationId xmlns:a16="http://schemas.microsoft.com/office/drawing/2014/main" id="{5F163983-B2E0-4772-9959-60D8A10263E7}"/>
              </a:ext>
            </a:extLst>
          </p:cNvPr>
          <p:cNvSpPr txBox="1"/>
          <p:nvPr/>
        </p:nvSpPr>
        <p:spPr>
          <a:xfrm>
            <a:off x="7772402" y="6240851"/>
            <a:ext cx="646331"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未对齐</a:t>
            </a:r>
          </a:p>
        </p:txBody>
      </p:sp>
    </p:spTree>
    <p:extLst>
      <p:ext uri="{BB962C8B-B14F-4D97-AF65-F5344CB8AC3E}">
        <p14:creationId xmlns:p14="http://schemas.microsoft.com/office/powerpoint/2010/main" val="3761702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597745" y="1499946"/>
            <a:ext cx="2186194" cy="1200329"/>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模型基于多方联邦的半监督学习方法（第</a:t>
            </a:r>
            <a:r>
              <a:rPr kumimoji="1" lang="en-US" altLang="zh-CN" dirty="0">
                <a:solidFill>
                  <a:schemeClr val="tx1">
                    <a:lumMod val="65000"/>
                    <a:lumOff val="35000"/>
                  </a:schemeClr>
                </a:solidFill>
                <a:latin typeface="微软雅黑" panose="020B0503020204020204" pitchFamily="34" charset="-122"/>
                <a:ea typeface="微软雅黑" panose="020B0503020204020204" pitchFamily="34" charset="-122"/>
              </a:rPr>
              <a:t>3</a:t>
            </a: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章）</a:t>
            </a:r>
          </a:p>
          <a:p>
            <a:pPr algn="ctr"/>
            <a:endPar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技术</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344939" y="4123742"/>
            <a:ext cx="2629188" cy="923330"/>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基于联邦半监督学习的参与方样本生成方法（第</a:t>
            </a:r>
            <a:r>
              <a:rPr kumimoji="1" lang="en-US" altLang="zh-CN" dirty="0">
                <a:solidFill>
                  <a:schemeClr val="tx1">
                    <a:lumMod val="65000"/>
                    <a:lumOff val="35000"/>
                  </a:schemeClr>
                </a:solidFill>
                <a:latin typeface="微软雅黑" panose="020B0503020204020204" pitchFamily="34" charset="-122"/>
                <a:ea typeface="微软雅黑" panose="020B0503020204020204" pitchFamily="34" charset="-122"/>
              </a:rPr>
              <a:t>4</a:t>
            </a: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章）</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纵向联邦半监督方法生成数据算法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38" name="矩形 37">
            <a:extLst>
              <a:ext uri="{FF2B5EF4-FFF2-40B4-BE49-F238E27FC236}">
                <a16:creationId xmlns:a16="http://schemas.microsoft.com/office/drawing/2014/main" id="{B68D2EAC-929F-4BBA-964C-8B5FE4CFC865}"/>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C5E4D421-29E3-46B9-A4D2-614A67A87482}"/>
              </a:ext>
            </a:extLst>
          </p:cNvPr>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0" name="矩形 39">
            <a:extLst>
              <a:ext uri="{FF2B5EF4-FFF2-40B4-BE49-F238E27FC236}">
                <a16:creationId xmlns:a16="http://schemas.microsoft.com/office/drawing/2014/main" id="{A3134892-2501-452B-82B3-51FCE4221863}"/>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7CC2D72F-3E5C-4934-8993-9F8D69420FA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AFF1669-2EBA-4054-8B43-E40C20E6BA76}"/>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9EFC38E-EECD-4025-9B36-3A4544921FC8}"/>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98295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2066290" y="1645920"/>
            <a:ext cx="4112895" cy="3975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圆角矩形 5"/>
          <p:cNvSpPr/>
          <p:nvPr/>
        </p:nvSpPr>
        <p:spPr>
          <a:xfrm>
            <a:off x="2066290" y="2043430"/>
            <a:ext cx="4112207" cy="197993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2210035" y="2092325"/>
            <a:ext cx="3968462" cy="1898015"/>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sp>
        <p:nvSpPr>
          <p:cNvPr id="10" name="矩形 9"/>
          <p:cNvSpPr/>
          <p:nvPr/>
        </p:nvSpPr>
        <p:spPr>
          <a:xfrm>
            <a:off x="2065655" y="4224655"/>
            <a:ext cx="4112895" cy="39724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170683" y="4229099"/>
            <a:ext cx="1744980" cy="368225"/>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2065655" y="4621903"/>
            <a:ext cx="4111995" cy="198019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a:cxnSpLocks/>
          </p:cNvCxnSpPr>
          <p:nvPr/>
        </p:nvCxnSpPr>
        <p:spPr>
          <a:xfrm>
            <a:off x="6457887" y="1191895"/>
            <a:ext cx="0" cy="554074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sp>
        <p:nvSpPr>
          <p:cNvPr id="28" name="矩形 27"/>
          <p:cNvSpPr/>
          <p:nvPr/>
        </p:nvSpPr>
        <p:spPr>
          <a:xfrm>
            <a:off x="6736590" y="1657111"/>
            <a:ext cx="5058790" cy="401382"/>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8265431" y="1675326"/>
            <a:ext cx="2014439" cy="374351"/>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6736590" y="2061759"/>
            <a:ext cx="5057944" cy="454033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2"/>
          <a:stretch>
            <a:fillRect/>
          </a:stretch>
        </p:blipFill>
        <p:spPr>
          <a:xfrm>
            <a:off x="6743681" y="2216873"/>
            <a:ext cx="5057941" cy="1808160"/>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93500" y="6455644"/>
            <a:ext cx="151684" cy="59080"/>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61248" y="6316805"/>
            <a:ext cx="641002"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72623" y="6467420"/>
            <a:ext cx="151684" cy="5908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7819" y="6314092"/>
            <a:ext cx="931406"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7348" y="4551178"/>
            <a:ext cx="486000" cy="409326"/>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9480"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85126"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61248"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60673"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10498"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8490" y="5172701"/>
            <a:ext cx="157561"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101612"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86039"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3"/>
          <a:stretch>
            <a:fillRect/>
          </a:stretch>
        </p:blipFill>
        <p:spPr>
          <a:xfrm>
            <a:off x="8994140" y="4570647"/>
            <a:ext cx="3159512" cy="915477"/>
          </a:xfrm>
          <a:prstGeom prst="rect">
            <a:avLst/>
          </a:prstGeom>
        </p:spPr>
      </p:pic>
      <p:sp>
        <p:nvSpPr>
          <p:cNvPr id="5" name="文本框 4"/>
          <p:cNvSpPr txBox="1"/>
          <p:nvPr/>
        </p:nvSpPr>
        <p:spPr>
          <a:xfrm>
            <a:off x="3395645" y="1657112"/>
            <a:ext cx="1295057" cy="36830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39" name="矩形 38">
            <a:extLst>
              <a:ext uri="{FF2B5EF4-FFF2-40B4-BE49-F238E27FC236}">
                <a16:creationId xmlns:a16="http://schemas.microsoft.com/office/drawing/2014/main" id="{87693840-CCF7-4C8E-BCE0-B0055D64CBE6}"/>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14F642C8-FF35-4591-9996-933721D46D1B}"/>
              </a:ext>
            </a:extLst>
          </p:cNvPr>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1" name="矩形 40">
            <a:extLst>
              <a:ext uri="{FF2B5EF4-FFF2-40B4-BE49-F238E27FC236}">
                <a16:creationId xmlns:a16="http://schemas.microsoft.com/office/drawing/2014/main" id="{078F8C0A-AD00-4DC7-B066-3D93B8893A9F}"/>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FF4FEF7-92AE-4676-8BB5-A00FF82E01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1018BCF-4BBB-4826-82A8-49E9CF0D842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3D1B295-5D30-4782-837F-D7AB34CC249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1424</TotalTime>
  <Words>3647</Words>
  <Application>Microsoft Office PowerPoint</Application>
  <PresentationFormat>宽屏</PresentationFormat>
  <Paragraphs>505</Paragraphs>
  <Slides>33</Slides>
  <Notes>1</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33</vt:i4>
      </vt:variant>
    </vt:vector>
  </HeadingPairs>
  <TitlesOfParts>
    <vt:vector size="50" baseType="lpstr">
      <vt:lpstr>OPPOSans B</vt:lpstr>
      <vt:lpstr>OPPOSans L</vt:lpstr>
      <vt:lpstr>OPPOSans R</vt:lpstr>
      <vt:lpstr>Times Newer Roman</vt:lpstr>
      <vt:lpstr>等线</vt:lpstr>
      <vt:lpstr>等线 Light</vt:lpstr>
      <vt:lpstr>思源黑体 CN Light</vt:lpstr>
      <vt:lpstr>思源宋体 Heavy</vt:lpstr>
      <vt:lpstr>宋体</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766</cp:revision>
  <dcterms:created xsi:type="dcterms:W3CDTF">2023-05-11T12:03:00Z</dcterms:created>
  <dcterms:modified xsi:type="dcterms:W3CDTF">2025-05-17T16:03:50Z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